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_rels/presentation.xml.rels" ContentType="application/vnd.openxmlformats-package.relationships+xml"/>
  <Override PartName="/ppt/media/image4.jpeg" ContentType="image/jpeg"/>
  <Override PartName="/ppt/media/image3.jpeg" ContentType="image/jpeg"/>
  <Override PartName="/ppt/media/image2.jpeg" ContentType="image/jpeg"/>
  <Override PartName="/ppt/media/image1.jpeg" ContentType="image/jpeg"/>
  <Override PartName="/ppt/media/image8.jpeg" ContentType="image/jpeg"/>
  <Override PartName="/ppt/media/image7.jpeg" ContentType="image/jpeg"/>
  <Override PartName="/ppt/media/image6.jpeg" ContentType="image/jpeg"/>
  <Override PartName="/ppt/media/image5.jpeg" ContentType="image/jpeg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slideMasters/_rels/slideMaster4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1.xml.rels" ContentType="application/vnd.openxmlformats-package.relationships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data1.xml" ContentType="application/vnd.openxmlformats-officedocument.drawingml.diagramData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data2.xml" ContentType="application/vnd.openxmlformats-officedocument.drawingml.diagramData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0.xml.rels" ContentType="application/vnd.openxmlformats-package.relationships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3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Layouts/_rels/slideLayout4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slideLayout4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5.xml" ContentType="application/vnd.openxmlformats-officedocument.presentationml.slideLayout+xml"/>
  <Override PartName="/ppt/presentation.xml" ContentType="application/vnd.openxmlformats-officedocument.presentationml.presentation.main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x="9144000" cy="51435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
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535399-042A-48D2-B6E7-C10D2163807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23F36E4-6CBC-4D25-AC65-A9CC7CEDB3E6}">
      <dgm:prSet phldrT="[Текст]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>
              <a:solidFill>
                <a:srgbClr val="000000"/>
              </a:solidFill>
            </a:rPr>
            <a:t>Физиологические</a:t>
          </a:r>
          <a:endParaRPr lang="ru-RU" dirty="0">
            <a:solidFill>
              <a:srgbClr val="000000"/>
            </a:solidFill>
          </a:endParaRPr>
        </a:p>
      </dgm:t>
    </dgm:pt>
    <dgm:pt modelId="{47608FF6-2B47-4C87-9004-7A154DA3B51D}" type="parTrans" cxnId="{F0138F62-4268-42AF-966F-A6B659D12FB9}">
      <dgm:prSet/>
      <dgm:spPr/>
      <dgm:t>
        <a:bodyPr/>
        <a:lstStyle/>
        <a:p>
          <a:endParaRPr lang="ru-RU"/>
        </a:p>
      </dgm:t>
    </dgm:pt>
    <dgm:pt modelId="{F04BE292-5735-4CB9-9FF4-9C95C91DE9CC}" type="sibTrans" cxnId="{F0138F62-4268-42AF-966F-A6B659D12FB9}">
      <dgm:prSet/>
      <dgm:spPr/>
      <dgm:t>
        <a:bodyPr/>
        <a:lstStyle/>
        <a:p>
          <a:endParaRPr lang="ru-RU"/>
        </a:p>
      </dgm:t>
    </dgm:pt>
    <dgm:pt modelId="{46A0E1B9-4E1F-44B6-8292-9DAAD07F931C}">
      <dgm:prSet phldrT="[Текст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В безопасности и комфорте</a:t>
          </a:r>
          <a:endParaRPr lang="ru-RU" dirty="0">
            <a:solidFill>
              <a:schemeClr val="tx1"/>
            </a:solidFill>
          </a:endParaRPr>
        </a:p>
      </dgm:t>
    </dgm:pt>
    <dgm:pt modelId="{6DA80E97-FA8B-4361-8060-5528E60E3789}" type="parTrans" cxnId="{8F8137DD-872E-418A-8689-F429A9428E01}">
      <dgm:prSet/>
      <dgm:spPr/>
      <dgm:t>
        <a:bodyPr/>
        <a:lstStyle/>
        <a:p>
          <a:endParaRPr lang="ru-RU"/>
        </a:p>
      </dgm:t>
    </dgm:pt>
    <dgm:pt modelId="{23B375E2-4CD5-4220-BEBC-C293A7000971}" type="sibTrans" cxnId="{8F8137DD-872E-418A-8689-F429A9428E01}">
      <dgm:prSet/>
      <dgm:spPr/>
      <dgm:t>
        <a:bodyPr/>
        <a:lstStyle/>
        <a:p>
          <a:endParaRPr lang="ru-RU"/>
        </a:p>
      </dgm:t>
    </dgm:pt>
    <dgm:pt modelId="{D629E5DE-B9C9-4165-8370-8226E759F221}">
      <dgm:prSet phldrT="[Текст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>
        <a:solidFill>
          <a:srgbClr val="FF0000"/>
        </a:solidFill>
      </dgm:spPr>
      <dgm:t>
        <a:bodyPr/>
        <a:lstStyle/>
        <a:p>
          <a:r>
            <a:rPr lang="ru-RU" dirty="0" smtClean="0">
              <a:solidFill>
                <a:srgbClr val="000000"/>
              </a:solidFill>
            </a:rPr>
            <a:t>В принятии, принадлежности и любви</a:t>
          </a:r>
          <a:endParaRPr lang="ru-RU" dirty="0">
            <a:solidFill>
              <a:srgbClr val="000000"/>
            </a:solidFill>
          </a:endParaRPr>
        </a:p>
      </dgm:t>
    </dgm:pt>
    <dgm:pt modelId="{26CC105C-01EA-4972-9B85-6129854E6387}" type="parTrans" cxnId="{EDAF2102-85A6-4274-B23A-03B806DD6707}">
      <dgm:prSet/>
      <dgm:spPr/>
      <dgm:t>
        <a:bodyPr/>
        <a:lstStyle/>
        <a:p>
          <a:endParaRPr lang="ru-RU"/>
        </a:p>
      </dgm:t>
    </dgm:pt>
    <dgm:pt modelId="{601232F2-4FA9-4CE3-B7D8-3ED32F8C72D4}" type="sibTrans" cxnId="{EDAF2102-85A6-4274-B23A-03B806DD6707}">
      <dgm:prSet/>
      <dgm:spPr/>
      <dgm:t>
        <a:bodyPr/>
        <a:lstStyle/>
        <a:p>
          <a:endParaRPr lang="ru-RU"/>
        </a:p>
      </dgm:t>
    </dgm:pt>
    <dgm:pt modelId="{C91DA5ED-0C7C-4219-9B6C-7B4B6B5DCFD9}">
      <dgm:prSet phldrT="[Текст]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В уважении и признании</a:t>
          </a:r>
          <a:endParaRPr lang="ru-RU" dirty="0">
            <a:solidFill>
              <a:schemeClr val="tx1"/>
            </a:solidFill>
          </a:endParaRPr>
        </a:p>
      </dgm:t>
    </dgm:pt>
    <dgm:pt modelId="{F225E05E-4AEB-46C7-BF78-CABBD9E6B301}" type="parTrans" cxnId="{02D5AD34-C2C9-4BF4-A3B1-0E786CD8BDBF}">
      <dgm:prSet/>
      <dgm:spPr/>
      <dgm:t>
        <a:bodyPr/>
        <a:lstStyle/>
        <a:p>
          <a:endParaRPr lang="ru-RU"/>
        </a:p>
      </dgm:t>
    </dgm:pt>
    <dgm:pt modelId="{3EF98F07-3871-46D6-949A-BE8126CC0409}" type="sibTrans" cxnId="{02D5AD34-C2C9-4BF4-A3B1-0E786CD8BDBF}">
      <dgm:prSet/>
      <dgm:spPr/>
      <dgm:t>
        <a:bodyPr/>
        <a:lstStyle/>
        <a:p>
          <a:endParaRPr lang="ru-RU"/>
        </a:p>
      </dgm:t>
    </dgm:pt>
    <dgm:pt modelId="{FF083880-B911-4B14-ACDB-4730078107AE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FFFF00"/>
        </a:solidFill>
      </dgm:spPr>
      <dgm:t>
        <a:bodyPr/>
        <a:lstStyle/>
        <a:p>
          <a:r>
            <a:rPr lang="ru-RU" dirty="0" smtClean="0"/>
            <a:t>В познании, общении, гармонии и красоте </a:t>
          </a:r>
          <a:endParaRPr lang="ru-RU" dirty="0"/>
        </a:p>
      </dgm:t>
    </dgm:pt>
    <dgm:pt modelId="{0CAFE003-335F-4AF5-80BC-F156DAE43146}" type="parTrans" cxnId="{661483FC-C5C0-4899-A9F9-B93608474623}">
      <dgm:prSet/>
      <dgm:spPr/>
      <dgm:t>
        <a:bodyPr/>
        <a:lstStyle/>
        <a:p>
          <a:endParaRPr lang="ru-RU"/>
        </a:p>
      </dgm:t>
    </dgm:pt>
    <dgm:pt modelId="{C1847310-FDAF-4ADC-BEE9-0DD53C6AF3A9}" type="sibTrans" cxnId="{661483FC-C5C0-4899-A9F9-B93608474623}">
      <dgm:prSet/>
      <dgm:spPr/>
      <dgm:t>
        <a:bodyPr/>
        <a:lstStyle/>
        <a:p>
          <a:endParaRPr lang="ru-RU"/>
        </a:p>
      </dgm:t>
    </dgm:pt>
    <dgm:pt modelId="{438B6205-2441-478B-9353-B5DB7C00AA80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В самореализации, достижениях и успехе</a:t>
          </a:r>
          <a:endParaRPr lang="ru-RU" dirty="0"/>
        </a:p>
      </dgm:t>
    </dgm:pt>
    <dgm:pt modelId="{4F1D89D8-0224-41DB-B5BD-8AAD9D1090E5}" type="parTrans" cxnId="{0CA5788F-062D-4BDA-8221-E5FAE3A18E0F}">
      <dgm:prSet/>
      <dgm:spPr/>
    </dgm:pt>
    <dgm:pt modelId="{2F9ACE64-FE98-4A7A-96F7-90B82A4693F8}" type="sibTrans" cxnId="{0CA5788F-062D-4BDA-8221-E5FAE3A18E0F}">
      <dgm:prSet/>
      <dgm:spPr/>
    </dgm:pt>
    <dgm:pt modelId="{E96182FC-3C34-464D-802A-43F948E141E1}" type="pres">
      <dgm:prSet presAssocID="{DF535399-042A-48D2-B6E7-C10D2163807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A786172-B5AB-452B-AAD9-146F3C4DE693}" type="pres">
      <dgm:prSet presAssocID="{123F36E4-6CBC-4D25-AC65-A9CC7CEDB3E6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1A162F-F2D8-4020-AA19-5C08990F7FB3}" type="pres">
      <dgm:prSet presAssocID="{F04BE292-5735-4CB9-9FF4-9C95C91DE9CC}" presName="sibTrans" presStyleCnt="0"/>
      <dgm:spPr/>
    </dgm:pt>
    <dgm:pt modelId="{57C19634-3D52-4A6A-9B08-5C7BAFFC8A3D}" type="pres">
      <dgm:prSet presAssocID="{46A0E1B9-4E1F-44B6-8292-9DAAD07F931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B5E0ED-D1FC-480F-86A4-91BC0F8D75BF}" type="pres">
      <dgm:prSet presAssocID="{23B375E2-4CD5-4220-BEBC-C293A7000971}" presName="sibTrans" presStyleCnt="0"/>
      <dgm:spPr/>
    </dgm:pt>
    <dgm:pt modelId="{E9D9C0B5-41CC-497F-B246-02DD59D5D5D2}" type="pres">
      <dgm:prSet presAssocID="{D629E5DE-B9C9-4165-8370-8226E759F221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DA5026-F10E-4C3C-89AB-865825286C0A}" type="pres">
      <dgm:prSet presAssocID="{601232F2-4FA9-4CE3-B7D8-3ED32F8C72D4}" presName="sibTrans" presStyleCnt="0"/>
      <dgm:spPr/>
    </dgm:pt>
    <dgm:pt modelId="{73C0CA15-C157-4F6C-BFDC-DD5DD1F46BDB}" type="pres">
      <dgm:prSet presAssocID="{C91DA5ED-0C7C-4219-9B6C-7B4B6B5DCFD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900175-2509-47FD-8BFB-F993B2CBA8D4}" type="pres">
      <dgm:prSet presAssocID="{3EF98F07-3871-46D6-949A-BE8126CC0409}" presName="sibTrans" presStyleCnt="0"/>
      <dgm:spPr/>
    </dgm:pt>
    <dgm:pt modelId="{78D6BF3F-9110-4E76-A547-B29B1C3B1649}" type="pres">
      <dgm:prSet presAssocID="{FF083880-B911-4B14-ACDB-4730078107A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8581A1-FC48-4351-B9F6-E90C4C982D7D}" type="pres">
      <dgm:prSet presAssocID="{C1847310-FDAF-4ADC-BEE9-0DD53C6AF3A9}" presName="sibTrans" presStyleCnt="0"/>
      <dgm:spPr/>
    </dgm:pt>
    <dgm:pt modelId="{FBE80D87-5215-435A-9B64-0125E0B1E641}" type="pres">
      <dgm:prSet presAssocID="{438B6205-2441-478B-9353-B5DB7C00AA80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4F02FF-42F4-4716-9B54-7171F367A8C0}" type="presOf" srcId="{FF083880-B911-4B14-ACDB-4730078107AE}" destId="{78D6BF3F-9110-4E76-A547-B29B1C3B1649}" srcOrd="0" destOrd="0" presId="urn:microsoft.com/office/officeart/2005/8/layout/default"/>
    <dgm:cxn modelId="{AA83DEAA-59E6-499D-8D85-84A5BA20641C}" type="presOf" srcId="{C91DA5ED-0C7C-4219-9B6C-7B4B6B5DCFD9}" destId="{73C0CA15-C157-4F6C-BFDC-DD5DD1F46BDB}" srcOrd="0" destOrd="0" presId="urn:microsoft.com/office/officeart/2005/8/layout/default"/>
    <dgm:cxn modelId="{6E07CC65-4F63-4307-A3AD-85A285A2F160}" type="presOf" srcId="{46A0E1B9-4E1F-44B6-8292-9DAAD07F931C}" destId="{57C19634-3D52-4A6A-9B08-5C7BAFFC8A3D}" srcOrd="0" destOrd="0" presId="urn:microsoft.com/office/officeart/2005/8/layout/default"/>
    <dgm:cxn modelId="{8F8137DD-872E-418A-8689-F429A9428E01}" srcId="{DF535399-042A-48D2-B6E7-C10D21638074}" destId="{46A0E1B9-4E1F-44B6-8292-9DAAD07F931C}" srcOrd="1" destOrd="0" parTransId="{6DA80E97-FA8B-4361-8060-5528E60E3789}" sibTransId="{23B375E2-4CD5-4220-BEBC-C293A7000971}"/>
    <dgm:cxn modelId="{F0138F62-4268-42AF-966F-A6B659D12FB9}" srcId="{DF535399-042A-48D2-B6E7-C10D21638074}" destId="{123F36E4-6CBC-4D25-AC65-A9CC7CEDB3E6}" srcOrd="0" destOrd="0" parTransId="{47608FF6-2B47-4C87-9004-7A154DA3B51D}" sibTransId="{F04BE292-5735-4CB9-9FF4-9C95C91DE9CC}"/>
    <dgm:cxn modelId="{09BDCAE7-75FB-45DB-AE68-5F1E2423081A}" type="presOf" srcId="{438B6205-2441-478B-9353-B5DB7C00AA80}" destId="{FBE80D87-5215-435A-9B64-0125E0B1E641}" srcOrd="0" destOrd="0" presId="urn:microsoft.com/office/officeart/2005/8/layout/default"/>
    <dgm:cxn modelId="{EDAF2102-85A6-4274-B23A-03B806DD6707}" srcId="{DF535399-042A-48D2-B6E7-C10D21638074}" destId="{D629E5DE-B9C9-4165-8370-8226E759F221}" srcOrd="2" destOrd="0" parTransId="{26CC105C-01EA-4972-9B85-6129854E6387}" sibTransId="{601232F2-4FA9-4CE3-B7D8-3ED32F8C72D4}"/>
    <dgm:cxn modelId="{13165050-D3A8-4C6F-9009-568FD9F6DC61}" type="presOf" srcId="{D629E5DE-B9C9-4165-8370-8226E759F221}" destId="{E9D9C0B5-41CC-497F-B246-02DD59D5D5D2}" srcOrd="0" destOrd="0" presId="urn:microsoft.com/office/officeart/2005/8/layout/default"/>
    <dgm:cxn modelId="{4212D3B5-B0C6-4264-8284-1CFD80B87207}" type="presOf" srcId="{DF535399-042A-48D2-B6E7-C10D21638074}" destId="{E96182FC-3C34-464D-802A-43F948E141E1}" srcOrd="0" destOrd="0" presId="urn:microsoft.com/office/officeart/2005/8/layout/default"/>
    <dgm:cxn modelId="{661483FC-C5C0-4899-A9F9-B93608474623}" srcId="{DF535399-042A-48D2-B6E7-C10D21638074}" destId="{FF083880-B911-4B14-ACDB-4730078107AE}" srcOrd="4" destOrd="0" parTransId="{0CAFE003-335F-4AF5-80BC-F156DAE43146}" sibTransId="{C1847310-FDAF-4ADC-BEE9-0DD53C6AF3A9}"/>
    <dgm:cxn modelId="{02D5AD34-C2C9-4BF4-A3B1-0E786CD8BDBF}" srcId="{DF535399-042A-48D2-B6E7-C10D21638074}" destId="{C91DA5ED-0C7C-4219-9B6C-7B4B6B5DCFD9}" srcOrd="3" destOrd="0" parTransId="{F225E05E-4AEB-46C7-BF78-CABBD9E6B301}" sibTransId="{3EF98F07-3871-46D6-949A-BE8126CC0409}"/>
    <dgm:cxn modelId="{91C1D8EF-C78C-4782-9DEC-3A4193DF7EC8}" type="presOf" srcId="{123F36E4-6CBC-4D25-AC65-A9CC7CEDB3E6}" destId="{5A786172-B5AB-452B-AAD9-146F3C4DE693}" srcOrd="0" destOrd="0" presId="urn:microsoft.com/office/officeart/2005/8/layout/default"/>
    <dgm:cxn modelId="{0CA5788F-062D-4BDA-8221-E5FAE3A18E0F}" srcId="{DF535399-042A-48D2-B6E7-C10D21638074}" destId="{438B6205-2441-478B-9353-B5DB7C00AA80}" srcOrd="5" destOrd="0" parTransId="{4F1D89D8-0224-41DB-B5BD-8AAD9D1090E5}" sibTransId="{2F9ACE64-FE98-4A7A-96F7-90B82A4693F8}"/>
    <dgm:cxn modelId="{65168D06-0E5A-492A-89E2-C29807C3FF7D}" type="presParOf" srcId="{E96182FC-3C34-464D-802A-43F948E141E1}" destId="{5A786172-B5AB-452B-AAD9-146F3C4DE693}" srcOrd="0" destOrd="0" presId="urn:microsoft.com/office/officeart/2005/8/layout/default"/>
    <dgm:cxn modelId="{2631A202-26A8-4AE8-8188-9A8A470C1488}" type="presParOf" srcId="{E96182FC-3C34-464D-802A-43F948E141E1}" destId="{451A162F-F2D8-4020-AA19-5C08990F7FB3}" srcOrd="1" destOrd="0" presId="urn:microsoft.com/office/officeart/2005/8/layout/default"/>
    <dgm:cxn modelId="{D5531177-5F99-40F7-BF1E-0978A2554EAD}" type="presParOf" srcId="{E96182FC-3C34-464D-802A-43F948E141E1}" destId="{57C19634-3D52-4A6A-9B08-5C7BAFFC8A3D}" srcOrd="2" destOrd="0" presId="urn:microsoft.com/office/officeart/2005/8/layout/default"/>
    <dgm:cxn modelId="{B4B9EA9F-D73D-43D6-B024-7B3A44A3F873}" type="presParOf" srcId="{E96182FC-3C34-464D-802A-43F948E141E1}" destId="{62B5E0ED-D1FC-480F-86A4-91BC0F8D75BF}" srcOrd="3" destOrd="0" presId="urn:microsoft.com/office/officeart/2005/8/layout/default"/>
    <dgm:cxn modelId="{622FE471-CE5F-43F4-B4A2-80F69ED3A61A}" type="presParOf" srcId="{E96182FC-3C34-464D-802A-43F948E141E1}" destId="{E9D9C0B5-41CC-497F-B246-02DD59D5D5D2}" srcOrd="4" destOrd="0" presId="urn:microsoft.com/office/officeart/2005/8/layout/default"/>
    <dgm:cxn modelId="{0E50B1D4-7CAC-4CC1-B896-F58F16EDED8E}" type="presParOf" srcId="{E96182FC-3C34-464D-802A-43F948E141E1}" destId="{02DA5026-F10E-4C3C-89AB-865825286C0A}" srcOrd="5" destOrd="0" presId="urn:microsoft.com/office/officeart/2005/8/layout/default"/>
    <dgm:cxn modelId="{2A2C92ED-0C0A-466F-9149-3A8B8CA02CB2}" type="presParOf" srcId="{E96182FC-3C34-464D-802A-43F948E141E1}" destId="{73C0CA15-C157-4F6C-BFDC-DD5DD1F46BDB}" srcOrd="6" destOrd="0" presId="urn:microsoft.com/office/officeart/2005/8/layout/default"/>
    <dgm:cxn modelId="{4C65B33F-DB92-495B-A29D-540016E767FF}" type="presParOf" srcId="{E96182FC-3C34-464D-802A-43F948E141E1}" destId="{60900175-2509-47FD-8BFB-F993B2CBA8D4}" srcOrd="7" destOrd="0" presId="urn:microsoft.com/office/officeart/2005/8/layout/default"/>
    <dgm:cxn modelId="{38EFB243-2B50-4673-B1E2-DE3F855EDF2B}" type="presParOf" srcId="{E96182FC-3C34-464D-802A-43F948E141E1}" destId="{78D6BF3F-9110-4E76-A547-B29B1C3B1649}" srcOrd="8" destOrd="0" presId="urn:microsoft.com/office/officeart/2005/8/layout/default"/>
    <dgm:cxn modelId="{4557E29B-0748-4032-A26F-84051C53669D}" type="presParOf" srcId="{E96182FC-3C34-464D-802A-43F948E141E1}" destId="{748581A1-FC48-4351-B9F6-E90C4C982D7D}" srcOrd="9" destOrd="0" presId="urn:microsoft.com/office/officeart/2005/8/layout/default"/>
    <dgm:cxn modelId="{A4596BEB-6A84-4032-B219-CDAB1A5DC148}" type="presParOf" srcId="{E96182FC-3C34-464D-802A-43F948E141E1}" destId="{FBE80D87-5215-435A-9B64-0125E0B1E641}" srcOrd="10" destOrd="0" presId="urn:microsoft.com/office/officeart/2005/8/layout/default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EF2639A-018A-41A3-8CCC-3D35C37142C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57F8F7-A714-40CD-BE53-C2A81D62E023}">
      <dgm:prSet phldrT="[Текст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Активность</a:t>
          </a:r>
          <a:endParaRPr lang="ru-RU" dirty="0"/>
        </a:p>
      </dgm:t>
    </dgm:pt>
    <dgm:pt modelId="{21F8EFFB-837B-46B2-9C2A-62C60AD548CF}" type="parTrans" cxnId="{653B264F-5E19-4AC9-8A3D-90B8D7E053E1}">
      <dgm:prSet/>
      <dgm:spPr/>
      <dgm:t>
        <a:bodyPr/>
        <a:lstStyle/>
        <a:p>
          <a:endParaRPr lang="ru-RU"/>
        </a:p>
      </dgm:t>
    </dgm:pt>
    <dgm:pt modelId="{BEABA027-5CFC-4D34-B3F9-439222471D2A}" type="sibTrans" cxnId="{653B264F-5E19-4AC9-8A3D-90B8D7E053E1}">
      <dgm:prSet/>
      <dgm:spPr/>
      <dgm:t>
        <a:bodyPr/>
        <a:lstStyle/>
        <a:p>
          <a:endParaRPr lang="ru-RU"/>
        </a:p>
      </dgm:t>
    </dgm:pt>
    <dgm:pt modelId="{60F6A32D-200B-4C4A-9D01-36B270DF3875}">
      <dgm:prSet phldrT="[Текст]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Впечатлительность</a:t>
          </a:r>
          <a:endParaRPr lang="ru-RU" dirty="0"/>
        </a:p>
      </dgm:t>
    </dgm:pt>
    <dgm:pt modelId="{D1BA7FEC-D92E-45D1-8E74-8312A0AF6D62}" type="parTrans" cxnId="{41DC7E84-AA65-4D26-8EAB-1D58E8AEC5E6}">
      <dgm:prSet/>
      <dgm:spPr/>
      <dgm:t>
        <a:bodyPr/>
        <a:lstStyle/>
        <a:p>
          <a:endParaRPr lang="ru-RU"/>
        </a:p>
      </dgm:t>
    </dgm:pt>
    <dgm:pt modelId="{7C0C7CC3-FF43-4062-A3B6-41DE76532E67}" type="sibTrans" cxnId="{41DC7E84-AA65-4D26-8EAB-1D58E8AEC5E6}">
      <dgm:prSet/>
      <dgm:spPr/>
      <dgm:t>
        <a:bodyPr/>
        <a:lstStyle/>
        <a:p>
          <a:endParaRPr lang="ru-RU"/>
        </a:p>
      </dgm:t>
    </dgm:pt>
    <dgm:pt modelId="{66143691-3910-4822-B1C7-3268246FFEB9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dirty="0" smtClean="0">
              <a:solidFill>
                <a:schemeClr val="bg1"/>
              </a:solidFill>
            </a:rPr>
            <a:t>Динамичность восприятия</a:t>
          </a:r>
          <a:endParaRPr lang="ru-RU" dirty="0">
            <a:solidFill>
              <a:schemeClr val="bg1"/>
            </a:solidFill>
          </a:endParaRPr>
        </a:p>
      </dgm:t>
    </dgm:pt>
    <dgm:pt modelId="{BAED7694-C343-47EC-B29F-70D03129399C}" type="parTrans" cxnId="{F56A173F-87D8-4872-B518-BCA9AD0F2855}">
      <dgm:prSet/>
      <dgm:spPr/>
      <dgm:t>
        <a:bodyPr/>
        <a:lstStyle/>
        <a:p>
          <a:endParaRPr lang="ru-RU"/>
        </a:p>
      </dgm:t>
    </dgm:pt>
    <dgm:pt modelId="{1E7803C8-5264-49FB-AFEB-2D5A243AA254}" type="sibTrans" cxnId="{F56A173F-87D8-4872-B518-BCA9AD0F2855}">
      <dgm:prSet/>
      <dgm:spPr/>
      <dgm:t>
        <a:bodyPr/>
        <a:lstStyle/>
        <a:p>
          <a:endParaRPr lang="ru-RU"/>
        </a:p>
      </dgm:t>
    </dgm:pt>
    <dgm:pt modelId="{36252E06-08DD-4C95-BC53-FDDBD6C0F012}">
      <dgm:prSet phldrT="[Текст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Эмоциональность</a:t>
          </a:r>
          <a:endParaRPr lang="ru-RU" dirty="0"/>
        </a:p>
      </dgm:t>
    </dgm:pt>
    <dgm:pt modelId="{43CDDC48-DCA5-4DD1-951B-F8AF6E4EBE4D}" type="parTrans" cxnId="{21B83110-995C-4C72-8D1D-84C3460C29D9}">
      <dgm:prSet/>
      <dgm:spPr/>
      <dgm:t>
        <a:bodyPr/>
        <a:lstStyle/>
        <a:p>
          <a:endParaRPr lang="ru-RU"/>
        </a:p>
      </dgm:t>
    </dgm:pt>
    <dgm:pt modelId="{681724FE-C5F4-4578-A4A1-5E501774393D}" type="sibTrans" cxnId="{21B83110-995C-4C72-8D1D-84C3460C29D9}">
      <dgm:prSet/>
      <dgm:spPr/>
      <dgm:t>
        <a:bodyPr/>
        <a:lstStyle/>
        <a:p>
          <a:endParaRPr lang="ru-RU"/>
        </a:p>
      </dgm:t>
    </dgm:pt>
    <dgm:pt modelId="{46EE5E64-7B85-4F01-A612-7D7E4470CD25}">
      <dgm:prSet phldrT="[Текст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>
              <a:solidFill>
                <a:schemeClr val="bg1"/>
              </a:solidFill>
            </a:rPr>
            <a:t>Возбудимость, импульсивность</a:t>
          </a:r>
          <a:endParaRPr lang="ru-RU" dirty="0">
            <a:solidFill>
              <a:schemeClr val="bg1"/>
            </a:solidFill>
          </a:endParaRPr>
        </a:p>
      </dgm:t>
    </dgm:pt>
    <dgm:pt modelId="{FA83C5AE-CA86-448D-A0DC-6A575B330842}" type="parTrans" cxnId="{E2375E12-6065-4351-B9C9-ADD0C46F9265}">
      <dgm:prSet/>
      <dgm:spPr/>
      <dgm:t>
        <a:bodyPr/>
        <a:lstStyle/>
        <a:p>
          <a:endParaRPr lang="ru-RU"/>
        </a:p>
      </dgm:t>
    </dgm:pt>
    <dgm:pt modelId="{89B04DA2-888D-4ED7-A2C7-AFF7304E5B8B}" type="sibTrans" cxnId="{E2375E12-6065-4351-B9C9-ADD0C46F9265}">
      <dgm:prSet/>
      <dgm:spPr/>
      <dgm:t>
        <a:bodyPr/>
        <a:lstStyle/>
        <a:p>
          <a:endParaRPr lang="ru-RU"/>
        </a:p>
      </dgm:t>
    </dgm:pt>
    <dgm:pt modelId="{22EE0395-1557-46FD-B32B-7B58665812F0}" type="pres">
      <dgm:prSet presAssocID="{2EF2639A-018A-41A3-8CCC-3D35C37142C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D97987B-5364-40BC-855D-23CB43ADE243}" type="pres">
      <dgm:prSet presAssocID="{8657F8F7-A714-40CD-BE53-C2A81D62E02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5428BE-79BF-4F42-891B-D9217F350218}" type="pres">
      <dgm:prSet presAssocID="{BEABA027-5CFC-4D34-B3F9-439222471D2A}" presName="sibTrans" presStyleCnt="0"/>
      <dgm:spPr/>
    </dgm:pt>
    <dgm:pt modelId="{917D1A57-60C3-48D2-8895-89C035659514}" type="pres">
      <dgm:prSet presAssocID="{60F6A32D-200B-4C4A-9D01-36B270DF3875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CA1D00-152B-4E5C-AC5F-CE9BBEB9B54A}" type="pres">
      <dgm:prSet presAssocID="{7C0C7CC3-FF43-4062-A3B6-41DE76532E67}" presName="sibTrans" presStyleCnt="0"/>
      <dgm:spPr/>
    </dgm:pt>
    <dgm:pt modelId="{0D2999EF-EF7C-4FB2-A3A9-686427536722}" type="pres">
      <dgm:prSet presAssocID="{66143691-3910-4822-B1C7-3268246FFEB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61C315-F26A-49E3-8F88-C2D9E69F0605}" type="pres">
      <dgm:prSet presAssocID="{1E7803C8-5264-49FB-AFEB-2D5A243AA254}" presName="sibTrans" presStyleCnt="0"/>
      <dgm:spPr/>
    </dgm:pt>
    <dgm:pt modelId="{AF19CCCE-6954-4AE5-ADDC-A065FD137606}" type="pres">
      <dgm:prSet presAssocID="{36252E06-08DD-4C95-BC53-FDDBD6C0F01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8E6F98-0EF0-4BBB-BE77-74BA229DA682}" type="pres">
      <dgm:prSet presAssocID="{681724FE-C5F4-4578-A4A1-5E501774393D}" presName="sibTrans" presStyleCnt="0"/>
      <dgm:spPr/>
    </dgm:pt>
    <dgm:pt modelId="{055E7F70-7403-4E1C-95AD-4CB973D343B3}" type="pres">
      <dgm:prSet presAssocID="{46EE5E64-7B85-4F01-A612-7D7E4470CD2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3B264F-5E19-4AC9-8A3D-90B8D7E053E1}" srcId="{2EF2639A-018A-41A3-8CCC-3D35C37142C9}" destId="{8657F8F7-A714-40CD-BE53-C2A81D62E023}" srcOrd="0" destOrd="0" parTransId="{21F8EFFB-837B-46B2-9C2A-62C60AD548CF}" sibTransId="{BEABA027-5CFC-4D34-B3F9-439222471D2A}"/>
    <dgm:cxn modelId="{7736AE98-FCB6-4681-A354-5C6A7D108D12}" type="presOf" srcId="{46EE5E64-7B85-4F01-A612-7D7E4470CD25}" destId="{055E7F70-7403-4E1C-95AD-4CB973D343B3}" srcOrd="0" destOrd="0" presId="urn:microsoft.com/office/officeart/2005/8/layout/default"/>
    <dgm:cxn modelId="{462FF8A9-A4D5-4985-96D2-1548AE1649E4}" type="presOf" srcId="{2EF2639A-018A-41A3-8CCC-3D35C37142C9}" destId="{22EE0395-1557-46FD-B32B-7B58665812F0}" srcOrd="0" destOrd="0" presId="urn:microsoft.com/office/officeart/2005/8/layout/default"/>
    <dgm:cxn modelId="{503A6D23-36B4-4839-9827-B93477B247EC}" type="presOf" srcId="{8657F8F7-A714-40CD-BE53-C2A81D62E023}" destId="{4D97987B-5364-40BC-855D-23CB43ADE243}" srcOrd="0" destOrd="0" presId="urn:microsoft.com/office/officeart/2005/8/layout/default"/>
    <dgm:cxn modelId="{A9A3B130-B1DD-429A-92A4-C8592F95828E}" type="presOf" srcId="{66143691-3910-4822-B1C7-3268246FFEB9}" destId="{0D2999EF-EF7C-4FB2-A3A9-686427536722}" srcOrd="0" destOrd="0" presId="urn:microsoft.com/office/officeart/2005/8/layout/default"/>
    <dgm:cxn modelId="{41DC7E84-AA65-4D26-8EAB-1D58E8AEC5E6}" srcId="{2EF2639A-018A-41A3-8CCC-3D35C37142C9}" destId="{60F6A32D-200B-4C4A-9D01-36B270DF3875}" srcOrd="1" destOrd="0" parTransId="{D1BA7FEC-D92E-45D1-8E74-8312A0AF6D62}" sibTransId="{7C0C7CC3-FF43-4062-A3B6-41DE76532E67}"/>
    <dgm:cxn modelId="{F56A173F-87D8-4872-B518-BCA9AD0F2855}" srcId="{2EF2639A-018A-41A3-8CCC-3D35C37142C9}" destId="{66143691-3910-4822-B1C7-3268246FFEB9}" srcOrd="2" destOrd="0" parTransId="{BAED7694-C343-47EC-B29F-70D03129399C}" sibTransId="{1E7803C8-5264-49FB-AFEB-2D5A243AA254}"/>
    <dgm:cxn modelId="{21B83110-995C-4C72-8D1D-84C3460C29D9}" srcId="{2EF2639A-018A-41A3-8CCC-3D35C37142C9}" destId="{36252E06-08DD-4C95-BC53-FDDBD6C0F012}" srcOrd="3" destOrd="0" parTransId="{43CDDC48-DCA5-4DD1-951B-F8AF6E4EBE4D}" sibTransId="{681724FE-C5F4-4578-A4A1-5E501774393D}"/>
    <dgm:cxn modelId="{E2375E12-6065-4351-B9C9-ADD0C46F9265}" srcId="{2EF2639A-018A-41A3-8CCC-3D35C37142C9}" destId="{46EE5E64-7B85-4F01-A612-7D7E4470CD25}" srcOrd="4" destOrd="0" parTransId="{FA83C5AE-CA86-448D-A0DC-6A575B330842}" sibTransId="{89B04DA2-888D-4ED7-A2C7-AFF7304E5B8B}"/>
    <dgm:cxn modelId="{A32D7EC3-37DA-4CA7-9396-9C61FD47F924}" type="presOf" srcId="{36252E06-08DD-4C95-BC53-FDDBD6C0F012}" destId="{AF19CCCE-6954-4AE5-ADDC-A065FD137606}" srcOrd="0" destOrd="0" presId="urn:microsoft.com/office/officeart/2005/8/layout/default"/>
    <dgm:cxn modelId="{3E5B23CF-8875-4A31-9D4E-16134144AE11}" type="presOf" srcId="{60F6A32D-200B-4C4A-9D01-36B270DF3875}" destId="{917D1A57-60C3-48D2-8895-89C035659514}" srcOrd="0" destOrd="0" presId="urn:microsoft.com/office/officeart/2005/8/layout/default"/>
    <dgm:cxn modelId="{42C4BF4C-D25C-4D8F-8963-68BC44716367}" type="presParOf" srcId="{22EE0395-1557-46FD-B32B-7B58665812F0}" destId="{4D97987B-5364-40BC-855D-23CB43ADE243}" srcOrd="0" destOrd="0" presId="urn:microsoft.com/office/officeart/2005/8/layout/default"/>
    <dgm:cxn modelId="{DBDF3121-CA5E-4E19-AADE-BE4A978A60D9}" type="presParOf" srcId="{22EE0395-1557-46FD-B32B-7B58665812F0}" destId="{445428BE-79BF-4F42-891B-D9217F350218}" srcOrd="1" destOrd="0" presId="urn:microsoft.com/office/officeart/2005/8/layout/default"/>
    <dgm:cxn modelId="{64CA50A4-42F8-4E66-A1B8-29A021BC37D9}" type="presParOf" srcId="{22EE0395-1557-46FD-B32B-7B58665812F0}" destId="{917D1A57-60C3-48D2-8895-89C035659514}" srcOrd="2" destOrd="0" presId="urn:microsoft.com/office/officeart/2005/8/layout/default"/>
    <dgm:cxn modelId="{4B5FBC1F-FB80-4C8A-9A4F-73C4D8F37D83}" type="presParOf" srcId="{22EE0395-1557-46FD-B32B-7B58665812F0}" destId="{15CA1D00-152B-4E5C-AC5F-CE9BBEB9B54A}" srcOrd="3" destOrd="0" presId="urn:microsoft.com/office/officeart/2005/8/layout/default"/>
    <dgm:cxn modelId="{ED8BFDF3-BF30-45B5-AE7D-CC68051D2BB2}" type="presParOf" srcId="{22EE0395-1557-46FD-B32B-7B58665812F0}" destId="{0D2999EF-EF7C-4FB2-A3A9-686427536722}" srcOrd="4" destOrd="0" presId="urn:microsoft.com/office/officeart/2005/8/layout/default"/>
    <dgm:cxn modelId="{06EF8FA7-278C-47C5-BC2B-A60F4E5ACA9B}" type="presParOf" srcId="{22EE0395-1557-46FD-B32B-7B58665812F0}" destId="{5561C315-F26A-49E3-8F88-C2D9E69F0605}" srcOrd="5" destOrd="0" presId="urn:microsoft.com/office/officeart/2005/8/layout/default"/>
    <dgm:cxn modelId="{2D8B48EE-2F6C-4D19-9784-E5001482EB0D}" type="presParOf" srcId="{22EE0395-1557-46FD-B32B-7B58665812F0}" destId="{AF19CCCE-6954-4AE5-ADDC-A065FD137606}" srcOrd="6" destOrd="0" presId="urn:microsoft.com/office/officeart/2005/8/layout/default"/>
    <dgm:cxn modelId="{0248D748-0FCD-4443-9E0A-ADDFD1176289}" type="presParOf" srcId="{22EE0395-1557-46FD-B32B-7B58665812F0}" destId="{B28E6F98-0EF0-4BBB-BE77-74BA229DA682}" srcOrd="7" destOrd="0" presId="urn:microsoft.com/office/officeart/2005/8/layout/default"/>
    <dgm:cxn modelId="{4A1C133D-439D-489A-AB17-A887B747F07E}" type="presParOf" srcId="{22EE0395-1557-46FD-B32B-7B58665812F0}" destId="{055E7F70-7403-4E1C-95AD-4CB973D343B3}" srcOrd="8" destOrd="0" presId="urn:microsoft.com/office/officeart/2005/8/layout/default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05920"/>
            <a:ext cx="8229240" cy="397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05920"/>
            <a:ext cx="8229240" cy="397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subTitle"/>
          </p:nvPr>
        </p:nvSpPr>
        <p:spPr>
          <a:xfrm>
            <a:off x="457200" y="205920"/>
            <a:ext cx="8229240" cy="397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3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4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5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subTitle"/>
          </p:nvPr>
        </p:nvSpPr>
        <p:spPr>
          <a:xfrm>
            <a:off x="457200" y="205920"/>
            <a:ext cx="8229240" cy="3972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7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0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1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4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8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9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2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3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4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5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6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1597680"/>
            <a:ext cx="7772040" cy="110232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457200" y="4767120"/>
            <a:ext cx="2133360" cy="27360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481B2F97-73A8-427C-B075-5E4193CB2944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6.2.24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4767120"/>
            <a:ext cx="2895120" cy="27360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4767120"/>
            <a:ext cx="2133360" cy="27360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2C3E0E3E-C45B-4BC6-B463-7C113D31477F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9240" cy="3394080"/>
          </a:xfrm>
          <a:prstGeom prst="rect">
            <a:avLst/>
          </a:prstGeom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743040" indent="-2854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457200" y="4767120"/>
            <a:ext cx="2133360" cy="27360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A383AC30-0117-4A62-98AB-34C1CF9275B8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6.2.24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3124080" y="4767120"/>
            <a:ext cx="2895120" cy="27360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6553080" y="4767120"/>
            <a:ext cx="2133360" cy="27360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EE4D572E-C4E2-4709-A6CA-ADF37F4126F6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457200" y="1151280"/>
            <a:ext cx="4039920" cy="479520"/>
          </a:xfrm>
          <a:prstGeom prst="rect">
            <a:avLst/>
          </a:prstGeom>
        </p:spPr>
        <p:txBody>
          <a:bodyPr anchor="b">
            <a:noAutofit/>
          </a:bodyPr>
          <a:p>
            <a:pPr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1" lang="ru-RU" sz="24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457200" y="1631160"/>
            <a:ext cx="4039920" cy="2963160"/>
          </a:xfrm>
          <a:prstGeom prst="rect">
            <a:avLst/>
          </a:prstGeom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1" marL="743040" indent="-28548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16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16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ru-RU" sz="16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16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>
          <a:xfrm>
            <a:off x="4645080" y="1151280"/>
            <a:ext cx="4041360" cy="479520"/>
          </a:xfrm>
          <a:prstGeom prst="rect">
            <a:avLst/>
          </a:prstGeom>
        </p:spPr>
        <p:txBody>
          <a:bodyPr anchor="b">
            <a:noAutofit/>
          </a:bodyPr>
          <a:p>
            <a:pPr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1" lang="ru-RU" sz="24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4645080" y="1631160"/>
            <a:ext cx="4041360" cy="2963160"/>
          </a:xfrm>
          <a:prstGeom prst="rect">
            <a:avLst/>
          </a:prstGeom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1" marL="743040" indent="-28548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16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16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ru-RU" sz="16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16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7" name="PlaceHolder 6"/>
          <p:cNvSpPr>
            <a:spLocks noGrp="1"/>
          </p:cNvSpPr>
          <p:nvPr>
            <p:ph type="dt"/>
          </p:nvPr>
        </p:nvSpPr>
        <p:spPr>
          <a:xfrm>
            <a:off x="457200" y="4767120"/>
            <a:ext cx="2133360" cy="27360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0C64190A-5C39-46ED-8762-078B6A77FA49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6.2.24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88" name="PlaceHolder 7"/>
          <p:cNvSpPr>
            <a:spLocks noGrp="1"/>
          </p:cNvSpPr>
          <p:nvPr>
            <p:ph type="ftr"/>
          </p:nvPr>
        </p:nvSpPr>
        <p:spPr>
          <a:xfrm>
            <a:off x="3124080" y="4767120"/>
            <a:ext cx="2895120" cy="27360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89" name="PlaceHolder 8"/>
          <p:cNvSpPr>
            <a:spLocks noGrp="1"/>
          </p:cNvSpPr>
          <p:nvPr>
            <p:ph type="sldNum"/>
          </p:nvPr>
        </p:nvSpPr>
        <p:spPr>
          <a:xfrm>
            <a:off x="6553080" y="4767120"/>
            <a:ext cx="2133360" cy="27360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32B375B5-3E72-4AA4-A6DB-D78C0F5461A8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9240" cy="85680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dt"/>
          </p:nvPr>
        </p:nvSpPr>
        <p:spPr>
          <a:xfrm>
            <a:off x="457200" y="4767120"/>
            <a:ext cx="2133360" cy="27360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829CEEC2-2306-4612-94EE-A4857D23033D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6.2.24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ftr"/>
          </p:nvPr>
        </p:nvSpPr>
        <p:spPr>
          <a:xfrm>
            <a:off x="3124080" y="4767120"/>
            <a:ext cx="2895120" cy="27360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 type="sldNum"/>
          </p:nvPr>
        </p:nvSpPr>
        <p:spPr>
          <a:xfrm>
            <a:off x="6553080" y="4767120"/>
            <a:ext cx="2133360" cy="27360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38110675-285D-49D3-BFE7-636B11FD06BB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30" name="PlaceHolder 5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jpeg"/><Relationship Id="rId3" Type="http://schemas.openxmlformats.org/officeDocument/2006/relationships/slideLayout" Target="../slideLayouts/slideLayout4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4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diagramData" Target="../diagrams/data1.xml"/><Relationship Id="rId2" Type="http://schemas.openxmlformats.org/officeDocument/2006/relationships/diagramLayout" Target="../diagrams/layout1.xml"/><Relationship Id="rId3" Type="http://schemas.openxmlformats.org/officeDocument/2006/relationships/diagramQuickStyle" Target="../diagrams/quickStyle1.xml"/><Relationship Id="rId4" Type="http://schemas.openxmlformats.org/officeDocument/2006/relationships/diagramColors" Target="../diagrams/colors1.xml"/><Relationship Id="rId5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diagramData" Target="../diagrams/data2.xml"/><Relationship Id="rId2" Type="http://schemas.openxmlformats.org/officeDocument/2006/relationships/diagramLayout" Target="../diagrams/layout2.xml"/><Relationship Id="rId3" Type="http://schemas.openxmlformats.org/officeDocument/2006/relationships/diagramQuickStyle" Target="../diagrams/quickStyle2.xml"/><Relationship Id="rId4" Type="http://schemas.openxmlformats.org/officeDocument/2006/relationships/diagramColors" Target="../diagrams/colors2.xml"/><Relationship Id="rId5" Type="http://schemas.openxmlformats.org/officeDocument/2006/relationships/slideLayout" Target="../slideLayouts/slideLayout4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2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hyperlink" Target="mailto:sad86@tagobr.ru" TargetMode="External"/><Relationship Id="rId2" Type="http://schemas.openxmlformats.org/officeDocument/2006/relationships/slideLayout" Target="../slideLayouts/slideLayout4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extShape 1"/>
          <p:cNvSpPr txBox="1"/>
          <p:nvPr/>
        </p:nvSpPr>
        <p:spPr>
          <a:xfrm>
            <a:off x="1071360" y="1143000"/>
            <a:ext cx="7929360" cy="1557000"/>
          </a:xfrm>
          <a:prstGeom prst="rect">
            <a:avLst/>
          </a:prstGeom>
          <a:noFill/>
          <a:ln w="9360">
            <a:noFill/>
          </a:ln>
          <a:effectLst>
            <a:outerShdw dist="20160" dir="5400000">
              <a:srgbClr val="000000">
                <a:alpha val="38000"/>
              </a:srgbClr>
            </a:outerShdw>
          </a:effectLst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800" spc="-1" strike="noStrike">
                <a:solidFill>
                  <a:srgbClr val="c00000"/>
                </a:solidFill>
                <a:latin typeface="Calibri"/>
              </a:rPr>
              <a:t>«Психологические аспекты организации занятий в ДОО»</a:t>
            </a:r>
            <a:endParaRPr b="0" lang="ru-RU" sz="4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8" name="TextShape 2"/>
          <p:cNvSpPr txBox="1"/>
          <p:nvPr/>
        </p:nvSpPr>
        <p:spPr>
          <a:xfrm>
            <a:off x="3357720" y="3286080"/>
            <a:ext cx="5214600" cy="14997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1" lang="ru-RU" sz="2400" spc="-1" strike="noStrike">
                <a:solidFill>
                  <a:srgbClr val="632523"/>
                </a:solidFill>
                <a:latin typeface="Calibri"/>
              </a:rPr>
              <a:t>Кругликова А.Ю.,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632523"/>
                </a:solidFill>
                <a:latin typeface="Calibri"/>
              </a:rPr>
              <a:t>канд. психол. наук, педагог-психолог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632523"/>
                </a:solidFill>
                <a:latin typeface="Calibri"/>
              </a:rPr>
              <a:t>МБДОУ д/с «Здоровый ребенок»,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632523"/>
                </a:solidFill>
                <a:latin typeface="Calibri"/>
              </a:rPr>
              <a:t>г. Таганрог 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TextShape 1"/>
          <p:cNvSpPr txBox="1"/>
          <p:nvPr/>
        </p:nvSpPr>
        <p:spPr>
          <a:xfrm>
            <a:off x="714240" y="205920"/>
            <a:ext cx="7972200" cy="8568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000" spc="-1" strike="noStrike" u="sng">
                <a:solidFill>
                  <a:srgbClr val="953735"/>
                </a:solidFill>
                <a:uFillTx/>
                <a:latin typeface="Calibri"/>
              </a:rPr>
              <a:t>Понятие</a:t>
            </a:r>
            <a:endParaRPr b="0" lang="ru-RU" sz="4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0" name="TextShape 2"/>
          <p:cNvSpPr txBox="1"/>
          <p:nvPr/>
        </p:nvSpPr>
        <p:spPr>
          <a:xfrm>
            <a:off x="714240" y="1071720"/>
            <a:ext cx="8143560" cy="378576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4000"/>
          </a:bodyPr>
          <a:p>
            <a:pPr marL="343080" indent="-34272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400" spc="-1" strike="noStrike">
                <a:solidFill>
                  <a:srgbClr val="000000"/>
                </a:solidFill>
                <a:latin typeface="Calibri"/>
              </a:rPr>
              <a:t>Занятие – занимательное и интересное для детей дело, которое их развивает 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(из ФОП ДО).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Формы проведения: образовательные и проблемно-обучающие ситуации, тематические события, творческие и исследовательские проекты и т. д. 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Федеральная образовательная программа мотивирует искать </a:t>
            </a:r>
            <a:r>
              <a:rPr b="1" lang="ru-RU" sz="2400" spc="-1" strike="noStrike">
                <a:solidFill>
                  <a:srgbClr val="000000"/>
                </a:solidFill>
                <a:latin typeface="Calibri"/>
              </a:rPr>
              <a:t>баланс между дидактикой и базовыми дидактическими принципами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 и строить занятия по-новому.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Создание условий для включения детей в совместную деятельность, проявления у них заинтересованности и инициативности, предоставление возможности выбирать.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extShape 1"/>
          <p:cNvSpPr txBox="1"/>
          <p:nvPr/>
        </p:nvSpPr>
        <p:spPr>
          <a:xfrm>
            <a:off x="457200" y="205920"/>
            <a:ext cx="8229240" cy="85680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3600" spc="-1" strike="noStrike" u="sng">
                <a:solidFill>
                  <a:srgbClr val="632523"/>
                </a:solidFill>
                <a:uFillTx/>
                <a:latin typeface="Calibri"/>
              </a:rPr>
              <a:t>Психологизация дошкольного образования</a:t>
            </a:r>
            <a:endParaRPr b="0" lang="ru-RU" sz="36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2" name="TextShape 2"/>
          <p:cNvSpPr txBox="1"/>
          <p:nvPr/>
        </p:nvSpPr>
        <p:spPr>
          <a:xfrm>
            <a:off x="457200" y="1200240"/>
            <a:ext cx="8400600" cy="365724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 – 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это повышение уровня компетентности в области психологии всех взрослых, которые взаимодействуют с дошкольником, педагогов и родителей. 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Она включает в себя знания психологических особенностей каждого из возрастов, особенностей детской психики, индивидуальных особенностей детей, закономерностей развития всех видов детской деятельности – общения, познания, игры, творчества и создание психологических условий сопровождения детей в их развитии.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TextShape 1"/>
          <p:cNvSpPr txBox="1"/>
          <p:nvPr/>
        </p:nvSpPr>
        <p:spPr>
          <a:xfrm>
            <a:off x="457200" y="205920"/>
            <a:ext cx="8229240" cy="8568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000" spc="-1" strike="noStrike" u="sng">
                <a:solidFill>
                  <a:srgbClr val="632523"/>
                </a:solidFill>
                <a:uFillTx/>
                <a:latin typeface="Calibri"/>
              </a:rPr>
              <a:t>Занятие</a:t>
            </a:r>
            <a:endParaRPr b="0" lang="ru-RU" sz="4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4" name="TextShape 2"/>
          <p:cNvSpPr txBox="1"/>
          <p:nvPr/>
        </p:nvSpPr>
        <p:spPr>
          <a:xfrm>
            <a:off x="457200" y="1151280"/>
            <a:ext cx="4039920" cy="47952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1" lang="ru-RU" sz="2400" spc="-1" strike="noStrike">
                <a:solidFill>
                  <a:srgbClr val="632523"/>
                </a:solidFill>
                <a:latin typeface="Calibri"/>
              </a:rPr>
              <a:t>с точки зрения воспитателя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5" name="TextShape 3"/>
          <p:cNvSpPr txBox="1"/>
          <p:nvPr/>
        </p:nvSpPr>
        <p:spPr>
          <a:xfrm>
            <a:off x="457200" y="1631160"/>
            <a:ext cx="4114440" cy="22262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Обязательно в связи с планом и расписанием.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Педагогическая цель.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Есть план, содержание, знает, как действовать.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Дозированный объем информации.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6" name="TextShape 4"/>
          <p:cNvSpPr txBox="1"/>
          <p:nvPr/>
        </p:nvSpPr>
        <p:spPr>
          <a:xfrm>
            <a:off x="4645080" y="1151280"/>
            <a:ext cx="4041360" cy="47952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1" lang="ru-RU" sz="2400" spc="-1" strike="noStrike">
                <a:solidFill>
                  <a:srgbClr val="632523"/>
                </a:solidFill>
                <a:latin typeface="Calibri"/>
              </a:rPr>
              <a:t>с точки зрения ребенка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7" name="TextShape 5"/>
          <p:cNvSpPr txBox="1"/>
          <p:nvPr/>
        </p:nvSpPr>
        <p:spPr>
          <a:xfrm>
            <a:off x="4645080" y="1631160"/>
            <a:ext cx="4041360" cy="229752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Необязательно.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Единая цель отсутствует.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Есть своя мотивация, интересы, желания.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Не знает, как действовать.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Свой опыт и объем информации.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8" name="CustomShape 6"/>
          <p:cNvSpPr/>
          <p:nvPr/>
        </p:nvSpPr>
        <p:spPr>
          <a:xfrm>
            <a:off x="428760" y="3929040"/>
            <a:ext cx="8286480" cy="913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i="1" lang="ru-RU" sz="1800" spc="-1" strike="noStrike">
                <a:solidFill>
                  <a:srgbClr val="632523"/>
                </a:solidFill>
                <a:latin typeface="Calibri"/>
              </a:rPr>
              <a:t>Витагенное обучение </a:t>
            </a:r>
            <a:r>
              <a:rPr b="0" i="1" lang="ru-RU" sz="1800" spc="-1" strike="noStrike">
                <a:solidFill>
                  <a:srgbClr val="000000"/>
                </a:solidFill>
                <a:latin typeface="Calibri"/>
              </a:rPr>
              <a:t>(«vita» – от лат. жизнь) – обучение, основанное на востребованности жизненного опыта личности, ее интеллектуально-психологического потенциала в образовательных целях 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extShape 1"/>
          <p:cNvSpPr txBox="1"/>
          <p:nvPr/>
        </p:nvSpPr>
        <p:spPr>
          <a:xfrm>
            <a:off x="457200" y="205920"/>
            <a:ext cx="8229240" cy="8568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000" spc="-1" strike="noStrike" u="sng">
                <a:solidFill>
                  <a:srgbClr val="632523"/>
                </a:solidFill>
                <a:uFillTx/>
                <a:latin typeface="Calibri"/>
              </a:rPr>
              <a:t>Различия в подходах</a:t>
            </a:r>
            <a:endParaRPr b="0" lang="ru-RU" sz="4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0" name="TextShape 2"/>
          <p:cNvSpPr txBox="1"/>
          <p:nvPr/>
        </p:nvSpPr>
        <p:spPr>
          <a:xfrm>
            <a:off x="457200" y="1151280"/>
            <a:ext cx="4039920" cy="47952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1" lang="ru-RU" sz="2400" spc="-1" strike="noStrike" u="sng">
                <a:solidFill>
                  <a:srgbClr val="632523"/>
                </a:solidFill>
                <a:uFillTx/>
                <a:latin typeface="Calibri"/>
              </a:rPr>
              <a:t>Педагогика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1" name="TextShape 3"/>
          <p:cNvSpPr txBox="1"/>
          <p:nvPr/>
        </p:nvSpPr>
        <p:spPr>
          <a:xfrm>
            <a:off x="457200" y="1631160"/>
            <a:ext cx="4039920" cy="29631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Форма обучения.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Выполнение программы, плана, требований.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Трансляция знаний, опыта, их систематизация знаний.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Организация деятельности.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2" name="TextShape 4"/>
          <p:cNvSpPr txBox="1"/>
          <p:nvPr/>
        </p:nvSpPr>
        <p:spPr>
          <a:xfrm>
            <a:off x="4645080" y="1151280"/>
            <a:ext cx="4041360" cy="47952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r>
              <a:rPr b="1" lang="ru-RU" sz="2400" spc="-1" strike="noStrike" u="sng">
                <a:solidFill>
                  <a:srgbClr val="632523"/>
                </a:solidFill>
                <a:uFillTx/>
                <a:latin typeface="Calibri"/>
              </a:rPr>
              <a:t>Психология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3" name="TextShape 5"/>
          <p:cNvSpPr txBox="1"/>
          <p:nvPr/>
        </p:nvSpPr>
        <p:spPr>
          <a:xfrm>
            <a:off x="4645080" y="1631160"/>
            <a:ext cx="4041360" cy="296316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1000"/>
          </a:bodyPr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Два субъекта, контакт в позиции «вместе».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Коммуникация, диалог.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Взаимодействие – стиль.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Взаимоотношения – эмоции.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Развитие личности.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Организации пространства.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Возрастные потребности.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TextShape 1"/>
          <p:cNvSpPr txBox="1"/>
          <p:nvPr/>
        </p:nvSpPr>
        <p:spPr>
          <a:xfrm>
            <a:off x="457200" y="205920"/>
            <a:ext cx="8229240" cy="8568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55000"/>
          </a:bodyPr>
          <a:p>
            <a:pPr algn="ctr">
              <a:lnSpc>
                <a:spcPct val="100000"/>
              </a:lnSpc>
            </a:pPr>
            <a:r>
              <a:rPr b="0" lang="ru-RU" sz="4400" spc="-1" strike="noStrike" u="sng">
                <a:solidFill>
                  <a:srgbClr val="632523"/>
                </a:solidFill>
                <a:uFillTx/>
                <a:latin typeface="Calibri"/>
              </a:rPr>
              <a:t>Занятие – это движение навстречу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85" name="Содержимое 9" descr="C:\Users\User\Desktop\21ca71292e52dac1e473d504139b84f2.jpeg"/>
          <p:cNvPicPr/>
          <p:nvPr/>
        </p:nvPicPr>
        <p:blipFill>
          <a:blip r:embed="rId1"/>
          <a:srcRect l="0" t="14902" r="1231" b="0"/>
          <a:stretch/>
        </p:blipFill>
        <p:spPr>
          <a:xfrm>
            <a:off x="642960" y="1285920"/>
            <a:ext cx="3741480" cy="3571560"/>
          </a:xfrm>
          <a:prstGeom prst="rect">
            <a:avLst/>
          </a:prstGeom>
          <a:ln cap="sq" w="88920">
            <a:solidFill>
              <a:srgbClr val="ffffff"/>
            </a:solidFill>
            <a:miter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6" name="Содержимое 10" descr="C:\Users\User\Desktop\32fc1ab481b25c5f93448e04aed7c64a.jpeg"/>
          <p:cNvPicPr/>
          <p:nvPr/>
        </p:nvPicPr>
        <p:blipFill>
          <a:blip r:embed="rId2"/>
          <a:stretch/>
        </p:blipFill>
        <p:spPr>
          <a:xfrm>
            <a:off x="4643280" y="1285920"/>
            <a:ext cx="4190760" cy="3571560"/>
          </a:xfrm>
          <a:prstGeom prst="rect">
            <a:avLst/>
          </a:prstGeom>
          <a:ln cap="sq" w="88920">
            <a:solidFill>
              <a:srgbClr val="ffffff"/>
            </a:solidFill>
            <a:miter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extShape 1"/>
          <p:cNvSpPr txBox="1"/>
          <p:nvPr/>
        </p:nvSpPr>
        <p:spPr>
          <a:xfrm>
            <a:off x="457200" y="214200"/>
            <a:ext cx="8472240" cy="14284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br/>
            <a:r>
              <a:rPr b="1" i="1" lang="ru-RU" sz="2800" spc="-1" strike="noStrike">
                <a:solidFill>
                  <a:srgbClr val="953735"/>
                </a:solidFill>
                <a:latin typeface="Calibri"/>
              </a:rPr>
              <a:t>«Чтобы переварить знания, </a:t>
            </a:r>
            <a:br/>
            <a:r>
              <a:rPr b="1" i="1" lang="ru-RU" sz="2800" spc="-1" strike="noStrike">
                <a:solidFill>
                  <a:srgbClr val="953735"/>
                </a:solidFill>
                <a:latin typeface="Calibri"/>
              </a:rPr>
              <a:t>надо поглощать их с аппетитом»</a:t>
            </a:r>
            <a:br/>
            <a:r>
              <a:rPr b="1" lang="ru-RU" sz="2800" spc="-1" strike="noStrike">
                <a:solidFill>
                  <a:srgbClr val="953735"/>
                </a:solidFill>
                <a:latin typeface="Calibri"/>
              </a:rPr>
              <a:t>                                                                     </a:t>
            </a:r>
            <a:r>
              <a:rPr b="1" i="1" lang="ru-RU" sz="2800" spc="-1" strike="noStrike">
                <a:solidFill>
                  <a:srgbClr val="953735"/>
                </a:solidFill>
                <a:latin typeface="Calibri"/>
              </a:rPr>
              <a:t>Анатоль  Франс</a:t>
            </a:r>
            <a:br/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88" name="Picture 2" descr="http://gotovluskshkole.ru/wp-content/uploads/2020/02/logicheskie-zadachi-dlya-detej3.jpg"/>
          <p:cNvPicPr/>
          <p:nvPr/>
        </p:nvPicPr>
        <p:blipFill>
          <a:blip r:embed="rId1"/>
          <a:stretch/>
        </p:blipFill>
        <p:spPr>
          <a:xfrm>
            <a:off x="1357200" y="1643040"/>
            <a:ext cx="4507920" cy="2999880"/>
          </a:xfrm>
          <a:prstGeom prst="rect">
            <a:avLst/>
          </a:prstGeom>
          <a:ln cap="sq" w="88920">
            <a:solidFill>
              <a:srgbClr val="ffffff"/>
            </a:solidFill>
            <a:miter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TextShape 1"/>
          <p:cNvSpPr txBox="1"/>
          <p:nvPr/>
        </p:nvSpPr>
        <p:spPr>
          <a:xfrm>
            <a:off x="457200" y="205920"/>
            <a:ext cx="8229240" cy="8568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3600" spc="-1" strike="noStrike" u="sng">
                <a:solidFill>
                  <a:srgbClr val="632523"/>
                </a:solidFill>
                <a:uFillTx/>
                <a:latin typeface="Calibri"/>
              </a:rPr>
              <a:t>Вопросы к обсуждению</a:t>
            </a:r>
            <a:endParaRPr b="0" lang="ru-RU" sz="36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0" name="TextShape 2"/>
          <p:cNvSpPr txBox="1"/>
          <p:nvPr/>
        </p:nvSpPr>
        <p:spPr>
          <a:xfrm>
            <a:off x="457200" y="1200240"/>
            <a:ext cx="8229240" cy="339408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343080" indent="-34272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Какие чувства Вы испытываете, когда успешно провели занятие?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Какие чувства Вы испытываете, когда занятие не получилось?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От чего зависит успешное проведение занятия?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extShape 1"/>
          <p:cNvSpPr txBox="1"/>
          <p:nvPr/>
        </p:nvSpPr>
        <p:spPr>
          <a:xfrm>
            <a:off x="457200" y="205920"/>
            <a:ext cx="8229240" cy="8568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3600" spc="-1" strike="noStrike" u="sng">
                <a:solidFill>
                  <a:srgbClr val="632523"/>
                </a:solidFill>
                <a:uFillTx/>
                <a:latin typeface="Calibri"/>
              </a:rPr>
              <a:t>Возрастные потребности</a:t>
            </a:r>
            <a:endParaRPr b="0" lang="ru-RU" sz="3600" spc="-1" strike="noStrike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1" name="Diagram1"/>
          <p:cNvGraphicFramePr/>
          <p:nvPr>
            <p:extLst>
              <p:ext uri="{D42A27DB-BD31-4B8C-83A1-F6EECF244321}">
                <p14:modId xmlns:p14="http://schemas.microsoft.com/office/powerpoint/2010/main" val="1244919427"/>
              </p:ext>
            </p:extLst>
          </p:nvPr>
        </p:nvGraphicFramePr>
        <p:xfrm>
          <a:off x="457200" y="1200240"/>
          <a:ext cx="8229240" cy="339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TextShape 1"/>
          <p:cNvSpPr txBox="1"/>
          <p:nvPr/>
        </p:nvSpPr>
        <p:spPr>
          <a:xfrm>
            <a:off x="0" y="205920"/>
            <a:ext cx="9143640" cy="85680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3600" spc="-1" strike="noStrike" u="sng">
                <a:solidFill>
                  <a:srgbClr val="632523"/>
                </a:solidFill>
                <a:uFillTx/>
                <a:latin typeface="Calibri"/>
              </a:rPr>
              <a:t>Психологические особенности дошкольника</a:t>
            </a:r>
            <a:endParaRPr b="0" lang="ru-RU" sz="3600" spc="-1" strike="noStrike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2" name="Diagram2"/>
          <p:cNvGraphicFramePr/>
          <p:nvPr>
            <p:extLst>
              <p:ext uri="{D42A27DB-BD31-4B8C-83A1-F6EECF244321}">
                <p14:modId xmlns:p14="http://schemas.microsoft.com/office/powerpoint/2010/main" val="222468905"/>
              </p:ext>
            </p:extLst>
          </p:nvPr>
        </p:nvGraphicFramePr>
        <p:xfrm>
          <a:off x="928800" y="1214280"/>
          <a:ext cx="7786440" cy="3389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TextShape 1"/>
          <p:cNvSpPr txBox="1"/>
          <p:nvPr/>
        </p:nvSpPr>
        <p:spPr>
          <a:xfrm>
            <a:off x="457200" y="205920"/>
            <a:ext cx="8229240" cy="8568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75000"/>
          </a:bodyPr>
          <a:p>
            <a:pPr algn="ctr">
              <a:lnSpc>
                <a:spcPct val="100000"/>
              </a:lnSpc>
            </a:pPr>
            <a:r>
              <a:rPr b="0" lang="ru-RU" sz="3600" spc="-1" strike="noStrike" u="sng">
                <a:solidFill>
                  <a:srgbClr val="632523"/>
                </a:solidFill>
                <a:uFillTx/>
                <a:latin typeface="Calibri"/>
              </a:rPr>
              <a:t>Особенности развития психических процессов</a:t>
            </a:r>
            <a:endParaRPr b="0" lang="ru-RU" sz="36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4" name="TextShape 2"/>
          <p:cNvSpPr txBox="1"/>
          <p:nvPr/>
        </p:nvSpPr>
        <p:spPr>
          <a:xfrm>
            <a:off x="457200" y="1285920"/>
            <a:ext cx="8400600" cy="371448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66000"/>
          </a:bodyPr>
          <a:p>
            <a:pPr marL="343080" indent="-34272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400" spc="-1" strike="noStrike">
                <a:solidFill>
                  <a:srgbClr val="000000"/>
                </a:solidFill>
                <a:latin typeface="Calibri"/>
              </a:rPr>
              <a:t>Дошкольный период – время интенсивного "созревания" ребенка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, в том числе его высших психических функций: внимание, мышление, память, речь. Происходит личностное, эмоциональное и интеллектуальное развитие. 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Преобладает </a:t>
            </a:r>
            <a:r>
              <a:rPr b="1" lang="ru-RU" sz="2400" spc="-1" strike="noStrike">
                <a:solidFill>
                  <a:srgbClr val="000000"/>
                </a:solidFill>
                <a:latin typeface="Calibri"/>
              </a:rPr>
              <a:t>наглядно-образное мышление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. Для его формирования дошкольнику предлагается анализировать информацию, ставить новые задачи, усложнять и совершенствовать уже полученные навыки. 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2400" spc="-1" strike="noStrike">
                <a:solidFill>
                  <a:srgbClr val="000000"/>
                </a:solidFill>
                <a:latin typeface="Calibri"/>
              </a:rPr>
              <a:t>Память и внимание 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носят непроизвольный характер. Дети не способны концентрироваться на одном занятии длительное время, необходима периодическая смена деятельности. Они активнее вовлекаются в процесс, проявляют б</a:t>
            </a:r>
            <a:r>
              <a:rPr b="0" i="1" lang="ru-RU" sz="2400" spc="-1" strike="noStrike">
                <a:solidFill>
                  <a:srgbClr val="000000"/>
                </a:solidFill>
                <a:latin typeface="Calibri"/>
              </a:rPr>
              <a:t>о</a:t>
            </a: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льшую внимательность в деятельности, которая им нравится, связана с любимыми персонажами или игрушками. 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extShape 1"/>
          <p:cNvSpPr txBox="1"/>
          <p:nvPr/>
        </p:nvSpPr>
        <p:spPr>
          <a:xfrm>
            <a:off x="457200" y="205920"/>
            <a:ext cx="8229240" cy="85680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3600" spc="-1" strike="noStrike" u="sng">
                <a:solidFill>
                  <a:srgbClr val="632523"/>
                </a:solidFill>
                <a:uFillTx/>
                <a:latin typeface="Calibri"/>
              </a:rPr>
              <a:t>Особенности развития психических процессов</a:t>
            </a:r>
            <a:endParaRPr b="0" lang="ru-RU" sz="36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6" name="TextShape 2"/>
          <p:cNvSpPr txBox="1"/>
          <p:nvPr/>
        </p:nvSpPr>
        <p:spPr>
          <a:xfrm>
            <a:off x="457200" y="1285920"/>
            <a:ext cx="8472240" cy="371448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000"/>
          </a:bodyPr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4400" spc="-1" strike="noStrike">
                <a:solidFill>
                  <a:srgbClr val="000000"/>
                </a:solidFill>
                <a:latin typeface="Calibri"/>
              </a:rPr>
              <a:t>Развивается самосознание</a:t>
            </a: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, дошкольник активнее осознает себя и своё место в окружающем мире, дает первые собственные оценки чужому и своему поведению. </a:t>
            </a:r>
            <a:r>
              <a:rPr b="1" lang="ru-RU" sz="4400" spc="-1" strike="noStrike">
                <a:solidFill>
                  <a:srgbClr val="000000"/>
                </a:solidFill>
                <a:latin typeface="Calibri"/>
              </a:rPr>
              <a:t>Формируется самооценка</a:t>
            </a: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.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4400" spc="-1" strike="noStrike">
                <a:solidFill>
                  <a:srgbClr val="000000"/>
                </a:solidFill>
                <a:latin typeface="Calibri"/>
              </a:rPr>
              <a:t>Основной вид деятельности дошкольников – игра. </a:t>
            </a: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В ней формируются важнейшие навыки, социальный и эмоциональный интеллект. 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4400" spc="-1" strike="noStrike">
                <a:solidFill>
                  <a:srgbClr val="000000"/>
                </a:solidFill>
                <a:latin typeface="Calibri"/>
              </a:rPr>
              <a:t>Игровой формат занятий </a:t>
            </a: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способствует познанию себя и других, формированию креативного мышления, воображения и логики.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4400" spc="-1" strike="noStrike">
                <a:solidFill>
                  <a:srgbClr val="000000"/>
                </a:solidFill>
                <a:latin typeface="Calibri"/>
              </a:rPr>
              <a:t>Игровые методы и технологии </a:t>
            </a: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– это мощнейший инструмент для развития всех психических и физических функций у дошкольников. 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Развивающие упражнения и задания для детей в игровой и подвижной форме сохраняют стабильность внимания, эмоциональный настрой, мотивацию, обеспечивают положительные результаты.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TextShape 1"/>
          <p:cNvSpPr txBox="1"/>
          <p:nvPr/>
        </p:nvSpPr>
        <p:spPr>
          <a:xfrm>
            <a:off x="457200" y="205920"/>
            <a:ext cx="8229240" cy="8568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3600" spc="-1" strike="noStrike" u="sng">
                <a:solidFill>
                  <a:srgbClr val="632523"/>
                </a:solidFill>
                <a:uFillTx/>
                <a:latin typeface="Calibri"/>
              </a:rPr>
              <a:t>Условия успешного занятия</a:t>
            </a:r>
            <a:endParaRPr b="0" lang="ru-RU" sz="36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8" name="TextShape 2"/>
          <p:cNvSpPr txBox="1"/>
          <p:nvPr/>
        </p:nvSpPr>
        <p:spPr>
          <a:xfrm>
            <a:off x="457200" y="1071720"/>
            <a:ext cx="8472240" cy="392868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300" spc="-1" strike="noStrike">
                <a:solidFill>
                  <a:srgbClr val="000000"/>
                </a:solidFill>
                <a:latin typeface="Calibri"/>
              </a:rPr>
              <a:t>умение увлечь детей, используя побудительные методы: сюрпризы, персонажи, роли, проблемные вопросы и ситуации;</a:t>
            </a:r>
            <a:endParaRPr b="0" lang="ru-RU" sz="23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300" spc="-1" strike="noStrike">
                <a:solidFill>
                  <a:srgbClr val="000000"/>
                </a:solidFill>
                <a:latin typeface="Calibri"/>
              </a:rPr>
              <a:t>комментарии, вызывающие положительные чувства в связи с проделанной работой; </a:t>
            </a:r>
            <a:endParaRPr b="0" lang="ru-RU" sz="23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300" spc="-1" strike="noStrike">
                <a:solidFill>
                  <a:srgbClr val="000000"/>
                </a:solidFill>
                <a:latin typeface="Calibri"/>
              </a:rPr>
              <a:t>установки, стимулирующие интерес, волевое усилие к преодолению трудностей и т. д.; </a:t>
            </a:r>
            <a:endParaRPr b="0" lang="ru-RU" sz="23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300" spc="-1" strike="noStrike">
                <a:solidFill>
                  <a:srgbClr val="000000"/>
                </a:solidFill>
                <a:latin typeface="Calibri"/>
              </a:rPr>
              <a:t>индивидуальный и дифференцированный подход;</a:t>
            </a:r>
            <a:endParaRPr b="0" lang="ru-RU" sz="23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300" spc="-1" strike="noStrike">
                <a:solidFill>
                  <a:srgbClr val="000000"/>
                </a:solidFill>
                <a:latin typeface="Calibri"/>
              </a:rPr>
              <a:t>поиск причин нежелательного поведения детей;</a:t>
            </a:r>
            <a:endParaRPr b="0" lang="ru-RU" sz="23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300" spc="-1" strike="noStrike">
                <a:solidFill>
                  <a:srgbClr val="000000"/>
                </a:solidFill>
                <a:latin typeface="Calibri"/>
              </a:rPr>
              <a:t>недопустимы  методы принуждения (резкие замечания, критика, нотации, угрозы, отказ в помощи, негативные сигналы  и т. п.).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 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extShape 1"/>
          <p:cNvSpPr txBox="1"/>
          <p:nvPr/>
        </p:nvSpPr>
        <p:spPr>
          <a:xfrm>
            <a:off x="457200" y="205920"/>
            <a:ext cx="8229240" cy="72216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000" spc="-1" strike="noStrike" u="sng">
                <a:solidFill>
                  <a:srgbClr val="632523"/>
                </a:solidFill>
                <a:uFillTx/>
                <a:latin typeface="Calibri"/>
              </a:rPr>
              <a:t>Советы педагогам</a:t>
            </a:r>
            <a:endParaRPr b="0" lang="ru-RU" sz="4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0" name="TextShape 2"/>
          <p:cNvSpPr txBox="1"/>
          <p:nvPr/>
        </p:nvSpPr>
        <p:spPr>
          <a:xfrm>
            <a:off x="285840" y="1071720"/>
            <a:ext cx="8715240" cy="385740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Опираться на опыт детей.</a:t>
            </a:r>
            <a:endParaRPr b="0" lang="ru-RU" sz="2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Удивлять и искренне удивляться самому: предметом, фразой, ответом или вопросом ребенка, возникшей ситуацией и пр.).</a:t>
            </a:r>
            <a:endParaRPr b="0" lang="ru-RU" sz="2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Задавать детям вопросы, они – главные помощники коммуникации: проблемные, уточняющие, открытые, утвердительные.</a:t>
            </a:r>
            <a:endParaRPr b="0" lang="ru-RU" sz="2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Принимать любые ответы детей, вместе размышлять о том, почему то или иное предложение реализовать сейчас не можем.</a:t>
            </a:r>
            <a:endParaRPr b="0" lang="ru-RU" sz="2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Быть гибким и мобильным: идти за ходом мыслей детей, создавать</a:t>
            </a:r>
            <a:endParaRPr b="0" lang="ru-RU" sz="2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tabLst>
                <a:tab algn="l" pos="0"/>
              </a:tabLst>
            </a:pP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условия для реализации их предложений.</a:t>
            </a:r>
            <a:endParaRPr b="0" lang="ru-RU" sz="2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Не быть статичным: смена детских видов деятельности. Завершать занятие вопросами к себе и к детям.</a:t>
            </a:r>
            <a:endParaRPr b="0" lang="ru-RU" sz="22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algn="l" pos="0"/>
              </a:tabLst>
            </a:pPr>
            <a:endParaRPr b="0" lang="ru-RU" sz="2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TextShape 1"/>
          <p:cNvSpPr txBox="1"/>
          <p:nvPr/>
        </p:nvSpPr>
        <p:spPr>
          <a:xfrm>
            <a:off x="457200" y="205920"/>
            <a:ext cx="8229240" cy="8568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3600" spc="-1" strike="noStrike" u="sng">
                <a:solidFill>
                  <a:srgbClr val="632523"/>
                </a:solidFill>
                <a:uFillTx/>
                <a:latin typeface="Calibri"/>
              </a:rPr>
              <a:t>Значимость рефлексии</a:t>
            </a:r>
            <a:endParaRPr b="0" lang="ru-RU" sz="36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2" name="TextShape 2"/>
          <p:cNvSpPr txBox="1"/>
          <p:nvPr/>
        </p:nvSpPr>
        <p:spPr>
          <a:xfrm>
            <a:off x="457200" y="1143000"/>
            <a:ext cx="8329320" cy="37857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Рефлексия – это умение фиксировать и анализировать собственные мысли и эмоции, поведение и самочувствие, характер, склонности и личностные черты, ценности, желания и внутренние побуждения. 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Рефлексия педагога и рефлексия ребенка (итоги занятия).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Разные формы рефлексии: индивидуальный или общий разговор, рисунки, фотографии, видео. 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Рефлексия может быть отсроченная: по окончании занятия педагог проговаривает полученные знания, опыт совместной деятельности и творчества. 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extShape 1"/>
          <p:cNvSpPr txBox="1"/>
          <p:nvPr/>
        </p:nvSpPr>
        <p:spPr>
          <a:xfrm>
            <a:off x="457200" y="205920"/>
            <a:ext cx="8229240" cy="85680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3600" spc="-1" strike="noStrike" u="sng">
                <a:solidFill>
                  <a:srgbClr val="632523"/>
                </a:solidFill>
                <a:uFillTx/>
                <a:latin typeface="Calibri"/>
              </a:rPr>
              <a:t>Занятие – показатель профессиональной компетентности педагога</a:t>
            </a:r>
            <a:endParaRPr b="0" lang="ru-RU" sz="36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4" name="TextShape 2"/>
          <p:cNvSpPr txBox="1"/>
          <p:nvPr/>
        </p:nvSpPr>
        <p:spPr>
          <a:xfrm>
            <a:off x="457200" y="1428840"/>
            <a:ext cx="4039920" cy="350028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73000"/>
          </a:bodyPr>
          <a:p>
            <a:pPr marL="343080" indent="-34272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открытые мероприятия для педагогов в детском саду;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занятие для родителей как итоговое или тематическое;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занятие в ходе аттестации на повышение категории;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занятие с воспитанниками другого детского сада в рамках профессионального конкурса.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05" name="Picture 2" descr="C:\Users\User\Desktop\20150617_105732-1.jpg"/>
          <p:cNvPicPr/>
          <p:nvPr/>
        </p:nvPicPr>
        <p:blipFill>
          <a:blip r:embed="rId1"/>
          <a:stretch/>
        </p:blipFill>
        <p:spPr>
          <a:xfrm>
            <a:off x="4786200" y="1714320"/>
            <a:ext cx="4041360" cy="2694240"/>
          </a:xfrm>
          <a:prstGeom prst="rect">
            <a:avLst/>
          </a:prstGeom>
          <a:ln cap="sq" w="88920">
            <a:solidFill>
              <a:srgbClr val="ffffff"/>
            </a:solidFill>
            <a:miter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TextShape 1"/>
          <p:cNvSpPr txBox="1"/>
          <p:nvPr/>
        </p:nvSpPr>
        <p:spPr>
          <a:xfrm>
            <a:off x="1000080" y="1428840"/>
            <a:ext cx="7686360" cy="14284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4400" spc="-1" strike="noStrike" u="sng">
                <a:solidFill>
                  <a:srgbClr val="c00000"/>
                </a:solidFill>
                <a:uFillTx/>
                <a:latin typeface="Calibri"/>
              </a:rPr>
              <a:t>Благодарю за внимание!</a:t>
            </a:r>
            <a:br/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7" name="CustomShape 2"/>
          <p:cNvSpPr/>
          <p:nvPr/>
        </p:nvSpPr>
        <p:spPr>
          <a:xfrm>
            <a:off x="3857760" y="3500280"/>
            <a:ext cx="5071680" cy="1005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© Кругликова А.Ю.,  педагог-психолог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МБДОУ д/с «Здоровый ребенок», 2024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000" spc="-1" strike="noStrike" u="sng">
                <a:solidFill>
                  <a:srgbClr val="0000ff"/>
                </a:solidFill>
                <a:uFillTx/>
                <a:latin typeface="Calibri"/>
                <a:hlinkClick r:id="rId1"/>
              </a:rPr>
              <a:t>sad86@tagobr.ru</a:t>
            </a: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; 8 951 492 49 63</a:t>
            </a: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1848</TotalTime>
  <Application>LibreOffice/6.4.7.2$Linux_X86_64 LibreOffice_project/40$Build-2</Application>
  <Words>789</Words>
  <Paragraphs>99</Paragraphs>
  <Company>Reanimator Extreme Edition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2023-10-28T14:19:44Z</dcterms:created>
  <dc:creator>User</dc:creator>
  <dc:description/>
  <dc:language>ru-RU</dc:language>
  <cp:lastModifiedBy> </cp:lastModifiedBy>
  <dcterms:modified xsi:type="dcterms:W3CDTF">2024-02-06T05:46:36Z</dcterms:modified>
  <cp:revision>12</cp:revision>
  <dc:subject/>
  <dc:title>Слайд 1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Reanimator Extreme Edition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(16:9)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17</vt:i4>
  </property>
</Properties>
</file>