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slideLayouts/slideLayout4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_rels/slideLayout1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79.xml.rels" ContentType="application/vnd.openxmlformats-package.relationships+xml"/>
  <Override PartName="/ppt/slideLayouts/_rels/slideLayout74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75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6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78.xml.rels" ContentType="application/vnd.openxmlformats-package.relationships+xml"/>
  <Override PartName="/ppt/slideLayouts/_rels/slideLayout82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7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77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84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83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81.xml.rels" ContentType="application/vnd.openxmlformats-package.relationships+xml"/>
  <Override PartName="/ppt/slideLayouts/_rels/slideLayout80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2.xml.rels" ContentType="application/vnd.openxmlformats-package.relationships+xml"/>
  <Override PartName="/ppt/slideLayouts/slideLayout50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7.xml" ContentType="application/vnd.openxmlformats-officedocument.presentationml.slideLayout+xml"/>
  <Override PartName="/ppt/_rels/presentation.xml.rels" ContentType="application/vnd.openxmlformats-package.relationships+xml"/>
  <Override PartName="/ppt/media/image10.png" ContentType="image/png"/>
  <Override PartName="/ppt/media/image9.png" ContentType="image/png"/>
  <Override PartName="/ppt/media/image7.jpeg" ContentType="image/jpeg"/>
  <Override PartName="/ppt/media/image2.png" ContentType="image/png"/>
  <Override PartName="/ppt/media/image6.jpeg" ContentType="image/jpe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5.jpeg" ContentType="image/jpeg"/>
  <Override PartName="/ppt/media/image11.png" ContentType="image/png"/>
  <Override PartName="/ppt/media/image4.jpeg" ContentType="image/jpeg"/>
  <Override PartName="/ppt/media/image3.png" ContentType="image/png"/>
  <Override PartName="/ppt/media/image1.png" ContentType="image/png"/>
  <Override PartName="/ppt/media/image8.jpeg" ContentType="image/jpeg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7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0.xml.rels" ContentType="application/vnd.openxmlformats-package.relationships+xml"/>
  <Override PartName="/ppt/slides/_rels/slide3.xml.rels" ContentType="application/vnd.openxmlformats-package.relationships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entation.xml" ContentType="application/vnd.openxmlformats-officedocument.presentationml.presentation.main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theme/theme1.xml" ContentType="application/vnd.openxmlformats-officedocument.theme+xml"/>
  <Override PartName="/ppt/theme/theme5.xml" ContentType="application/vnd.openxmlformats-officedocument.theme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5.xml" ContentType="application/vnd.openxmlformats-officedocument.presentationml.slideMaster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  <p:sldMasterId id="2147483726" r:id="rId8"/>
  </p:sld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" Target="slides/slide1.xml"/><Relationship Id="rId10" Type="http://schemas.openxmlformats.org/officeDocument/2006/relationships/slide" Target="slides/slide2.xml"/><Relationship Id="rId11" Type="http://schemas.openxmlformats.org/officeDocument/2006/relationships/slide" Target="slides/slide3.xml"/><Relationship Id="rId12" Type="http://schemas.openxmlformats.org/officeDocument/2006/relationships/slide" Target="slides/slide4.xml"/><Relationship Id="rId13" Type="http://schemas.openxmlformats.org/officeDocument/2006/relationships/slide" Target="slides/slide5.xml"/><Relationship Id="rId14" Type="http://schemas.openxmlformats.org/officeDocument/2006/relationships/slide" Target="slides/slide6.xml"/><Relationship Id="rId15" Type="http://schemas.openxmlformats.org/officeDocument/2006/relationships/slide" Target="slides/slide7.xml"/><Relationship Id="rId16" Type="http://schemas.openxmlformats.org/officeDocument/2006/relationships/slide" Target="slides/slide8.xml"/><Relationship Id="rId17" Type="http://schemas.openxmlformats.org/officeDocument/2006/relationships/slide" Target="slides/slide9.xml"/><Relationship Id="rId18" Type="http://schemas.openxmlformats.org/officeDocument/2006/relationships/slide" Target="slides/slide10.xml"/><Relationship Id="rId19" Type="http://schemas.openxmlformats.org/officeDocument/2006/relationships/slide" Target="slides/slide11.xml"/><Relationship Id="rId20" Type="http://schemas.openxmlformats.org/officeDocument/2006/relationships/slide" Target="slides/slide12.xml"/><Relationship Id="rId21" Type="http://schemas.openxmlformats.org/officeDocument/2006/relationships/slide" Target="slides/slide1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8" name="PlaceHolder 6"/>
          <p:cNvSpPr>
            <a:spLocks noGrp="1"/>
          </p:cNvSpPr>
          <p:nvPr>
            <p:ph type="body"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9" name="PlaceHolder 7"/>
          <p:cNvSpPr>
            <a:spLocks noGrp="1"/>
          </p:cNvSpPr>
          <p:nvPr>
            <p:ph type="body"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1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PlaceHolder 3"/>
          <p:cNvSpPr>
            <a:spLocks noGrp="1"/>
          </p:cNvSpPr>
          <p:nvPr>
            <p:ph type="body"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5" name="PlaceHolder 4"/>
          <p:cNvSpPr>
            <a:spLocks noGrp="1"/>
          </p:cNvSpPr>
          <p:nvPr>
            <p:ph type="body"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7" name="PlaceHolder 6"/>
          <p:cNvSpPr>
            <a:spLocks noGrp="1"/>
          </p:cNvSpPr>
          <p:nvPr>
            <p:ph type="body"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PlaceHolder 7"/>
          <p:cNvSpPr>
            <a:spLocks noGrp="1"/>
          </p:cNvSpPr>
          <p:nvPr>
            <p:ph type="body"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7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4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9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2" name="PlaceHolder 3"/>
          <p:cNvSpPr>
            <a:spLocks noGrp="1"/>
          </p:cNvSpPr>
          <p:nvPr>
            <p:ph type="body"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3" name="PlaceHolder 4"/>
          <p:cNvSpPr>
            <a:spLocks noGrp="1"/>
          </p:cNvSpPr>
          <p:nvPr>
            <p:ph type="body"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4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5" name="PlaceHolder 6"/>
          <p:cNvSpPr>
            <a:spLocks noGrp="1"/>
          </p:cNvSpPr>
          <p:nvPr>
            <p:ph type="body"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6" name="PlaceHolder 7"/>
          <p:cNvSpPr>
            <a:spLocks noGrp="1"/>
          </p:cNvSpPr>
          <p:nvPr>
            <p:ph type="body"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2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6f9fc"/>
            </a:gs>
            <a:gs pos="100000">
              <a:srgbClr val="00b0f0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6f9fc"/>
            </a:gs>
            <a:gs pos="100000">
              <a:srgbClr val="00b0f0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6f9fc"/>
            </a:gs>
            <a:gs pos="100000">
              <a:srgbClr val="00b0f0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6f9fc"/>
            </a:gs>
            <a:gs pos="100000">
              <a:srgbClr val="00b0f0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6f9fc"/>
            </a:gs>
            <a:gs pos="100000">
              <a:srgbClr val="00b0f0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6f9fc"/>
            </a:gs>
            <a:gs pos="100000">
              <a:srgbClr val="00b0f0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</p:spPr>
        <p:txBody>
          <a:bodyPr lIns="0" rIns="0" tIns="0" bIns="0">
            <a:normAutofit fontScale="61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</p:spPr>
        <p:txBody>
          <a:bodyPr lIns="0" rIns="0" tIns="0" bIns="0">
            <a:normAutofit fontScale="61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6f9fc"/>
            </a:gs>
            <a:gs pos="100000">
              <a:srgbClr val="00b0f0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4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4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6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CustomShape 1"/>
          <p:cNvSpPr/>
          <p:nvPr/>
        </p:nvSpPr>
        <p:spPr>
          <a:xfrm>
            <a:off x="1523880" y="0"/>
            <a:ext cx="9142920" cy="2386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Опыт работы по художественно-эстетическому  развитию детей дошкольного возраста</a:t>
            </a:r>
            <a:br/>
            <a:endParaRPr b="0" lang="ru-RU" sz="3200" spc="-1" strike="noStrike">
              <a:latin typeface="Arial"/>
            </a:endParaRPr>
          </a:p>
        </p:txBody>
      </p:sp>
      <p:sp>
        <p:nvSpPr>
          <p:cNvPr id="268" name="CustomShape 2"/>
          <p:cNvSpPr/>
          <p:nvPr/>
        </p:nvSpPr>
        <p:spPr>
          <a:xfrm>
            <a:off x="1523880" y="1985040"/>
            <a:ext cx="9142920" cy="165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ffffff"/>
                </a:solidFill>
                <a:latin typeface="Arial"/>
                <a:ea typeface="Times New Roman"/>
              </a:rPr>
              <a:t>интенсив пилотного проекта «Дошкольник_profi.tag»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3600" spc="-1" strike="noStrike">
                <a:solidFill>
                  <a:srgbClr val="ffffff"/>
                </a:solidFill>
                <a:latin typeface="Arial"/>
                <a:ea typeface="Times New Roman"/>
              </a:rPr>
              <a:t>МБДОУ д/с № 101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269" name="Рисунок 3" descr="map335.jpg"/>
          <p:cNvPicPr/>
          <p:nvPr/>
        </p:nvPicPr>
        <p:blipFill>
          <a:blip r:embed="rId1"/>
          <a:stretch/>
        </p:blipFill>
        <p:spPr>
          <a:xfrm rot="20310000">
            <a:off x="7836840" y="3591360"/>
            <a:ext cx="3993840" cy="3594600"/>
          </a:xfrm>
          <a:prstGeom prst="rect">
            <a:avLst/>
          </a:prstGeom>
          <a:ln>
            <a:noFill/>
          </a:ln>
        </p:spPr>
      </p:pic>
      <p:pic>
        <p:nvPicPr>
          <p:cNvPr id="270" name="Рисунок 4" descr="4.jpg"/>
          <p:cNvPicPr/>
          <p:nvPr/>
        </p:nvPicPr>
        <p:blipFill>
          <a:blip r:embed="rId2"/>
          <a:stretch/>
        </p:blipFill>
        <p:spPr>
          <a:xfrm>
            <a:off x="4383360" y="3938760"/>
            <a:ext cx="2689200" cy="2634480"/>
          </a:xfrm>
          <a:prstGeom prst="rect">
            <a:avLst/>
          </a:prstGeom>
          <a:ln>
            <a:noFill/>
          </a:ln>
        </p:spPr>
      </p:pic>
      <p:pic>
        <p:nvPicPr>
          <p:cNvPr id="271" name="Рисунок 6" descr="pleft.jpg"/>
          <p:cNvPicPr/>
          <p:nvPr/>
        </p:nvPicPr>
        <p:blipFill>
          <a:blip r:embed="rId3"/>
          <a:stretch/>
        </p:blipFill>
        <p:spPr>
          <a:xfrm>
            <a:off x="443520" y="2984400"/>
            <a:ext cx="3593160" cy="40572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CustomShape 1"/>
          <p:cNvSpPr/>
          <p:nvPr/>
        </p:nvSpPr>
        <p:spPr>
          <a:xfrm>
            <a:off x="572760" y="135720"/>
            <a:ext cx="10514520" cy="583560"/>
          </a:xfrm>
          <a:prstGeom prst="rect">
            <a:avLst/>
          </a:prstGeom>
          <a:solidFill>
            <a:srgbClr val="dae3f3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4000"/>
          </a:bodyPr>
          <a:p>
            <a:pPr algn="ctr">
              <a:lnSpc>
                <a:spcPct val="100000"/>
              </a:lnSpc>
            </a:pPr>
            <a:br/>
            <a:br/>
            <a:r>
              <a:rPr b="1" lang="ru-RU" sz="7400" spc="-1" strike="noStrike">
                <a:solidFill>
                  <a:srgbClr val="000000"/>
                </a:solidFill>
                <a:latin typeface="Arial"/>
                <a:ea typeface="Times New Roman"/>
              </a:rPr>
              <a:t>План работы интенсива</a:t>
            </a:r>
            <a:br/>
            <a:endParaRPr b="0" lang="ru-RU" sz="7400" spc="-1" strike="noStrike">
              <a:latin typeface="Arial"/>
            </a:endParaRPr>
          </a:p>
        </p:txBody>
      </p:sp>
      <p:graphicFrame>
        <p:nvGraphicFramePr>
          <p:cNvPr id="273" name="Table 2"/>
          <p:cNvGraphicFramePr/>
          <p:nvPr/>
        </p:nvGraphicFramePr>
        <p:xfrm>
          <a:off x="154080" y="719640"/>
          <a:ext cx="11806560" cy="4912920"/>
        </p:xfrm>
        <a:graphic>
          <a:graphicData uri="http://schemas.openxmlformats.org/drawingml/2006/table">
            <a:tbl>
              <a:tblPr/>
              <a:tblGrid>
                <a:gridCol w="1402560"/>
                <a:gridCol w="4944600"/>
                <a:gridCol w="5459760"/>
              </a:tblGrid>
              <a:tr h="455400">
                <a:tc>
                  <a:txBody>
                    <a:bodyPr lIns="45360" rIns="453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Время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Содержание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Ответственный организатор/исполнитель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 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</a:tr>
              <a:tr h="668880"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13.00-13.03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Приветственное слово.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  </a:t>
                      </a: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Терлыч Елена Анатольевна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Главный методист Управления образованием г. Таганрога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</a:tr>
              <a:tr h="503280"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13.03-13.25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Условия успеха в обучении детей дошкольного возраста изобразительной деятельности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Титаренко Наталья Ивановна, заместитель заведующего по ВМР МБДОУ д/с № 101 г. Таганрога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</a:tr>
              <a:tr h="668880"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13.25-14.00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Просмотр и анализ видеозанятий  с детьми старшего и младшего дошкольного возраста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Титаренко Наталья Ивановна, заместитель заведующего по ВМР МБДОУ д/с № 101 г. Таганрога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</a:tr>
              <a:tr h="668880"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14.00-14.30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Мастер-класс для педагогов на тему «Нетрадиционный способ рисования-монотипия»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Злобина Татьяна Викторовна, старший воспитатель ВМР МБДОУ д/с № 101 г. Таганрога 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 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</a:tr>
              <a:tr h="1194480"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14.30-14.50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Мониторин освоения детьми образовательной области «Изобразительное творчество»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Титаренко Наталья Ивановна, заместитель заведующего по ВМР МБДОУ д/с № 101 г. Таганрога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Злобина Татьяна Викторовна, старший воспитатель ВМР МБДОУ д/с № 101 г. Таганрога 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 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</a:tr>
              <a:tr h="753480"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ffffff"/>
                          </a:solidFill>
                          <a:latin typeface="Times New Roman"/>
                          <a:ea typeface="DejaVu Sans"/>
                        </a:rPr>
                        <a:t>14.50-15.00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Подведение итогов семинара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lIns="45360" rIns="45360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 </a:t>
                      </a: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Терлыч Елена Анатольевна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Arial"/>
                          <a:ea typeface="DejaVu Sans"/>
                        </a:rPr>
                        <a:t>Главный методист Управления образованием г. Таганрога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45360" marR="45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Рисунок 4" descr=""/>
          <p:cNvPicPr/>
          <p:nvPr/>
        </p:nvPicPr>
        <p:blipFill>
          <a:blip r:embed="rId1"/>
          <a:stretch/>
        </p:blipFill>
        <p:spPr>
          <a:xfrm>
            <a:off x="5915880" y="2490120"/>
            <a:ext cx="5520240" cy="3920400"/>
          </a:xfrm>
          <a:prstGeom prst="rect">
            <a:avLst/>
          </a:prstGeom>
          <a:ln>
            <a:noFill/>
          </a:ln>
        </p:spPr>
      </p:pic>
      <p:pic>
        <p:nvPicPr>
          <p:cNvPr id="275" name="Рисунок 2" descr=""/>
          <p:cNvPicPr/>
          <p:nvPr/>
        </p:nvPicPr>
        <p:blipFill>
          <a:blip r:embed="rId2"/>
          <a:stretch/>
        </p:blipFill>
        <p:spPr>
          <a:xfrm>
            <a:off x="188640" y="438840"/>
            <a:ext cx="5726880" cy="40464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CustomShape 1"/>
          <p:cNvSpPr/>
          <p:nvPr/>
        </p:nvSpPr>
        <p:spPr>
          <a:xfrm>
            <a:off x="181800" y="234360"/>
            <a:ext cx="11761920" cy="1968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90000"/>
              </a:lnSpc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Times New Roman"/>
              </a:rPr>
              <a:t>Цель каждого задания</a:t>
            </a: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Times New Roman"/>
              </a:rPr>
              <a:t>, предлагаемого детям, - развивать их творческие потенциальные возможности.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90000"/>
              </a:lnSpc>
            </a:pPr>
            <a:br/>
            <a:r>
              <a:rPr b="1" lang="ru-RU" sz="2200" spc="-1" strike="noStrike">
                <a:solidFill>
                  <a:srgbClr val="000000"/>
                </a:solidFill>
                <a:latin typeface="Arial"/>
                <a:ea typeface="Times New Roman"/>
              </a:rPr>
              <a:t>Изобразительное творчество дошкольника </a:t>
            </a: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Times New Roman"/>
              </a:rPr>
              <a:t>– это процесс создания субъективно нового (для ребенка) продукта (рисунка, скульптурного изображения, аппликации), в который малыш  вкладывает свои знания, представления, эмоциональное отношение под руководством педагога или найденные им самим средствами.</a:t>
            </a:r>
            <a:br/>
            <a:endParaRPr b="0" lang="ru-RU" sz="2200" spc="-1" strike="noStrike">
              <a:latin typeface="Arial"/>
            </a:endParaRPr>
          </a:p>
        </p:txBody>
      </p:sp>
      <p:pic>
        <p:nvPicPr>
          <p:cNvPr id="277" name="Рисунок 3" descr=""/>
          <p:cNvPicPr/>
          <p:nvPr/>
        </p:nvPicPr>
        <p:blipFill>
          <a:blip r:embed="rId1"/>
          <a:stretch/>
        </p:blipFill>
        <p:spPr>
          <a:xfrm>
            <a:off x="2229480" y="2343600"/>
            <a:ext cx="6753600" cy="4357800"/>
          </a:xfrm>
          <a:prstGeom prst="rect">
            <a:avLst/>
          </a:prstGeom>
          <a:ln cap="rnd" w="127080">
            <a:solidFill>
              <a:srgbClr val="ffffff"/>
            </a:solidFill>
            <a:round/>
          </a:ln>
          <a:effectLst>
            <a:outerShdw algn="br" blurRad="76200" dir="10500123" dist="95041" kx="900000" rotWithShape="0" sx="97000" sy="23000">
              <a:srgbClr val="000000">
                <a:alpha val="20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CustomShape 1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Условия успеха в обучении детей изо деятельности:</a:t>
            </a:r>
            <a:br/>
            <a:endParaRPr b="0" lang="ru-RU" sz="2800" spc="-1" strike="noStrike">
              <a:latin typeface="Arial"/>
            </a:endParaRPr>
          </a:p>
        </p:txBody>
      </p:sp>
      <p:pic>
        <p:nvPicPr>
          <p:cNvPr id="279" name="Рисунок 3" descr="512x512bb.jpg"/>
          <p:cNvPicPr/>
          <p:nvPr/>
        </p:nvPicPr>
        <p:blipFill>
          <a:blip r:embed="rId1"/>
          <a:stretch/>
        </p:blipFill>
        <p:spPr>
          <a:xfrm>
            <a:off x="3495960" y="1230480"/>
            <a:ext cx="5198760" cy="519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b7de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CustomShape 1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86000"/>
          </a:bodyPr>
          <a:p>
            <a:pPr>
              <a:lnSpc>
                <a:spcPct val="90000"/>
              </a:lnSpc>
            </a:pPr>
            <a:br/>
            <a:br/>
            <a:r>
              <a:rPr b="1" lang="ru-RU" sz="3300" spc="-1" strike="noStrike">
                <a:solidFill>
                  <a:srgbClr val="000000"/>
                </a:solidFill>
                <a:latin typeface="Arial"/>
                <a:ea typeface="Times New Roman"/>
              </a:rPr>
              <a:t>Условия успеха в обучении детей изо деятельности:</a:t>
            </a:r>
            <a:br/>
            <a:endParaRPr b="0" lang="ru-RU" sz="3300" spc="-1" strike="noStrike">
              <a:latin typeface="Arial"/>
            </a:endParaRPr>
          </a:p>
        </p:txBody>
      </p:sp>
      <p:sp>
        <p:nvSpPr>
          <p:cNvPr id="281" name="CustomShape 2"/>
          <p:cNvSpPr/>
          <p:nvPr/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marL="343080" indent="-342000" algn="just">
              <a:lnSpc>
                <a:spcPct val="115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Положительное эмоциональное состояние ребенка на занятии.</a:t>
            </a:r>
            <a:endParaRPr b="0" lang="ru-RU" sz="2400" spc="-1" strike="noStrike">
              <a:latin typeface="Arial"/>
            </a:endParaRPr>
          </a:p>
          <a:p>
            <a:pPr marL="343080" indent="-342000" algn="just">
              <a:lnSpc>
                <a:spcPct val="115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Овладение техникой каждого вида изобразительной деятельности</a:t>
            </a:r>
            <a:endParaRPr b="0" lang="ru-RU" sz="2400" spc="-1" strike="noStrike">
              <a:latin typeface="Arial"/>
            </a:endParaRPr>
          </a:p>
          <a:p>
            <a:pPr marL="343080" indent="-342000" algn="just">
              <a:lnSpc>
                <a:spcPct val="115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Правильный выбор методов и приемов, используемых педагогом.</a:t>
            </a:r>
            <a:endParaRPr b="0" lang="ru-RU" sz="2400" spc="-1" strike="noStrike">
              <a:latin typeface="Arial"/>
            </a:endParaRPr>
          </a:p>
          <a:p>
            <a:pPr marL="343080" indent="-342000" algn="just">
              <a:lnSpc>
                <a:spcPct val="115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Индивидуальный, дифференцированный подход к каждому ребенку.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5. Учет особенностей региона, национальных традиций.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b7de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CustomShape 1"/>
          <p:cNvSpPr/>
          <p:nvPr/>
        </p:nvSpPr>
        <p:spPr>
          <a:xfrm>
            <a:off x="838080" y="353520"/>
            <a:ext cx="10514520" cy="1347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DejaVu Sans"/>
              </a:rPr>
              <a:t>1. Положительное эмоциональное состояние ребенка на занятии</a:t>
            </a:r>
            <a:br/>
            <a:br/>
            <a:br/>
            <a:endParaRPr b="0" lang="ru-RU" sz="2800" spc="-1" strike="noStrike">
              <a:latin typeface="Arial"/>
            </a:endParaRPr>
          </a:p>
        </p:txBody>
      </p:sp>
      <p:sp>
        <p:nvSpPr>
          <p:cNvPr id="283" name="CustomShape 2"/>
          <p:cNvSpPr/>
          <p:nvPr/>
        </p:nvSpPr>
        <p:spPr>
          <a:xfrm>
            <a:off x="239400" y="1108800"/>
            <a:ext cx="5986440" cy="588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 психологическая готовность ребенка к занятию (мотивация, собранность внимания);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 создание интереса к занятию(приемы, содержащие занимательность, сюрпризность, загадочность);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 внимание, поддержка и помощь при затруднении;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 уверенность в успехе;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 тактичная оценка взрослых и сверстников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DejaVu Sans"/>
              </a:rPr>
              <a:t>- бережное отношения к продуктам детского творчества.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84" name="CustomShape 3"/>
          <p:cNvSpPr/>
          <p:nvPr/>
        </p:nvSpPr>
        <p:spPr>
          <a:xfrm>
            <a:off x="6226200" y="1825560"/>
            <a:ext cx="5130360" cy="4350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85" name="Рисунок 1" descr=""/>
          <p:cNvPicPr/>
          <p:nvPr/>
        </p:nvPicPr>
        <p:blipFill>
          <a:blip r:embed="rId1"/>
          <a:stretch/>
        </p:blipFill>
        <p:spPr>
          <a:xfrm>
            <a:off x="6141600" y="1330200"/>
            <a:ext cx="5731560" cy="4086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b7de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CustomShape 1"/>
          <p:cNvSpPr/>
          <p:nvPr/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2. </a:t>
            </a: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DejaVu Sans"/>
              </a:rPr>
              <a:t>Овладение техникой  изобразительной деятельности</a:t>
            </a:r>
            <a:br/>
            <a:endParaRPr b="0" lang="ru-RU" sz="2800" spc="-1" strike="noStrike">
              <a:latin typeface="Arial"/>
            </a:endParaRPr>
          </a:p>
        </p:txBody>
      </p:sp>
      <p:sp>
        <p:nvSpPr>
          <p:cNvPr id="287" name="CustomShape 2"/>
          <p:cNvSpPr/>
          <p:nvPr/>
        </p:nvSpPr>
        <p:spPr>
          <a:xfrm>
            <a:off x="667800" y="1825560"/>
            <a:ext cx="5268240" cy="4473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Хорошее владение техникой изображения делает процесс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создания рисунка,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аппликации,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поделки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свободным и приятным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для ребенка, повышает его интерес к деятельности и развивает творческие способности.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288" name="Рисунок 246" descr=""/>
          <p:cNvPicPr/>
          <p:nvPr/>
        </p:nvPicPr>
        <p:blipFill>
          <a:blip r:embed="rId1"/>
          <a:stretch/>
        </p:blipFill>
        <p:spPr>
          <a:xfrm rot="21401400">
            <a:off x="6234480" y="1458360"/>
            <a:ext cx="5386320" cy="4220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Рисунок 247" descr=""/>
          <p:cNvPicPr/>
          <p:nvPr/>
        </p:nvPicPr>
        <p:blipFill>
          <a:blip r:embed="rId1"/>
          <a:stretch/>
        </p:blipFill>
        <p:spPr>
          <a:xfrm>
            <a:off x="333720" y="260280"/>
            <a:ext cx="5574960" cy="3759840"/>
          </a:xfrm>
          <a:prstGeom prst="rect">
            <a:avLst/>
          </a:prstGeom>
          <a:ln>
            <a:noFill/>
          </a:ln>
        </p:spPr>
      </p:pic>
      <p:pic>
        <p:nvPicPr>
          <p:cNvPr id="290" name="Рисунок 248" descr=""/>
          <p:cNvPicPr/>
          <p:nvPr/>
        </p:nvPicPr>
        <p:blipFill>
          <a:blip r:embed="rId2"/>
          <a:stretch/>
        </p:blipFill>
        <p:spPr>
          <a:xfrm>
            <a:off x="6052320" y="2568960"/>
            <a:ext cx="5995440" cy="3966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Рисунок 249" descr=""/>
          <p:cNvPicPr/>
          <p:nvPr/>
        </p:nvPicPr>
        <p:blipFill>
          <a:blip r:embed="rId1"/>
          <a:stretch/>
        </p:blipFill>
        <p:spPr>
          <a:xfrm>
            <a:off x="217080" y="218160"/>
            <a:ext cx="5791320" cy="4135680"/>
          </a:xfrm>
          <a:prstGeom prst="rect">
            <a:avLst/>
          </a:prstGeom>
          <a:ln>
            <a:noFill/>
          </a:ln>
        </p:spPr>
      </p:pic>
      <p:pic>
        <p:nvPicPr>
          <p:cNvPr id="292" name="Рисунок 250" descr=""/>
          <p:cNvPicPr/>
          <p:nvPr/>
        </p:nvPicPr>
        <p:blipFill>
          <a:blip r:embed="rId2"/>
          <a:stretch/>
        </p:blipFill>
        <p:spPr>
          <a:xfrm>
            <a:off x="6183000" y="2612520"/>
            <a:ext cx="5689080" cy="4058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b7de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CustomShape 1"/>
          <p:cNvSpPr/>
          <p:nvPr/>
        </p:nvSpPr>
        <p:spPr>
          <a:xfrm>
            <a:off x="1523880" y="-270720"/>
            <a:ext cx="9142920" cy="2386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Times New Roman"/>
              </a:rPr>
              <a:t>3 части занятия</a:t>
            </a:r>
            <a:br/>
            <a:endParaRPr b="0" lang="ru-RU" sz="3200" spc="-1" strike="noStrike">
              <a:latin typeface="Arial"/>
            </a:endParaRPr>
          </a:p>
        </p:txBody>
      </p:sp>
      <p:sp>
        <p:nvSpPr>
          <p:cNvPr id="294" name="CustomShape 2"/>
          <p:cNvSpPr/>
          <p:nvPr/>
        </p:nvSpPr>
        <p:spPr>
          <a:xfrm>
            <a:off x="1523880" y="2615040"/>
            <a:ext cx="9142920" cy="165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I. Объяснение задания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II. Процесс выполнения задания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III. Совместный анализ выполненной работы</a:t>
            </a:r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b7de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CustomShape 1"/>
          <p:cNvSpPr/>
          <p:nvPr/>
        </p:nvSpPr>
        <p:spPr>
          <a:xfrm>
            <a:off x="1640160" y="210240"/>
            <a:ext cx="9142920" cy="1223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00000"/>
                </a:solidFill>
                <a:latin typeface="Arial"/>
                <a:ea typeface="Times New Roman"/>
              </a:rPr>
              <a:t>Этапы обследование предмета: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96" name="CustomShape 2"/>
          <p:cNvSpPr/>
          <p:nvPr/>
        </p:nvSpPr>
        <p:spPr>
          <a:xfrm>
            <a:off x="2626920" y="1677600"/>
            <a:ext cx="8809920" cy="4097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1. Обращение детей на предмет в целом.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2. Анализ формы основной части, ее величины.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3. Анализ формы и величины других частей.                                    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Их расположение по отношению к главной части.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4. Анализ цвета (знакомство или закрепление цвета, когда цвет нужно передать точно).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5. Целостный облик предмета.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</a:pP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CustomShape 1"/>
          <p:cNvSpPr/>
          <p:nvPr/>
        </p:nvSpPr>
        <p:spPr>
          <a:xfrm>
            <a:off x="1523880" y="1985040"/>
            <a:ext cx="9142920" cy="165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5400" spc="-1" strike="noStrike">
                <a:solidFill>
                  <a:srgbClr val="ffffff"/>
                </a:solidFill>
                <a:latin typeface="Arial"/>
                <a:ea typeface="Times New Roman"/>
              </a:rPr>
              <a:t>Благодарим за внимание!</a:t>
            </a:r>
            <a:endParaRPr b="0" lang="ru-RU" sz="5400" spc="-1" strike="noStrike">
              <a:latin typeface="Arial"/>
            </a:endParaRPr>
          </a:p>
        </p:txBody>
      </p:sp>
      <p:pic>
        <p:nvPicPr>
          <p:cNvPr id="298" name="Рисунок 3" descr="map335.jpg"/>
          <p:cNvPicPr/>
          <p:nvPr/>
        </p:nvPicPr>
        <p:blipFill>
          <a:blip r:embed="rId1"/>
          <a:stretch/>
        </p:blipFill>
        <p:spPr>
          <a:xfrm rot="20310000">
            <a:off x="7836840" y="3591360"/>
            <a:ext cx="3993840" cy="3594600"/>
          </a:xfrm>
          <a:prstGeom prst="rect">
            <a:avLst/>
          </a:prstGeom>
          <a:ln>
            <a:noFill/>
          </a:ln>
        </p:spPr>
      </p:pic>
      <p:pic>
        <p:nvPicPr>
          <p:cNvPr id="299" name="Рисунок 4" descr="4.jpg"/>
          <p:cNvPicPr/>
          <p:nvPr/>
        </p:nvPicPr>
        <p:blipFill>
          <a:blip r:embed="rId2"/>
          <a:stretch/>
        </p:blipFill>
        <p:spPr>
          <a:xfrm>
            <a:off x="4383360" y="3938760"/>
            <a:ext cx="2689200" cy="2634480"/>
          </a:xfrm>
          <a:prstGeom prst="rect">
            <a:avLst/>
          </a:prstGeom>
          <a:ln>
            <a:noFill/>
          </a:ln>
        </p:spPr>
      </p:pic>
      <p:pic>
        <p:nvPicPr>
          <p:cNvPr id="300" name="Рисунок 6" descr="pleft.jpg"/>
          <p:cNvPicPr/>
          <p:nvPr/>
        </p:nvPicPr>
        <p:blipFill>
          <a:blip r:embed="rId3"/>
          <a:stretch/>
        </p:blipFill>
        <p:spPr>
          <a:xfrm>
            <a:off x="443520" y="2984400"/>
            <a:ext cx="3593160" cy="40572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503</TotalTime>
  <Application>LibreOffice/6.4.7.2$Linux_X86_64 LibreOffice_project/40$Build-2</Application>
  <Words>370</Words>
  <Paragraphs>66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2024-02-24T21:37:10Z</dcterms:created>
  <dc:creator>Master</dc:creator>
  <dc:description/>
  <dc:language>ru-RU</dc:language>
  <cp:lastModifiedBy>Администратор</cp:lastModifiedBy>
  <dcterms:modified xsi:type="dcterms:W3CDTF">2024-03-29T13:22:09Z</dcterms:modified>
  <cp:revision>30</cp:revision>
  <dc:subject/>
  <dc:title>Опыт работы по художественно-эстетическому  развитию детей дошкольного возраста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Широкоэкранный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13</vt:i4>
  </property>
</Properties>
</file>