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4" r:id="rId1"/>
  </p:sldMasterIdLst>
  <p:notesMasterIdLst>
    <p:notesMasterId r:id="rId16"/>
  </p:notesMasterIdLst>
  <p:sldIdLst>
    <p:sldId id="256" r:id="rId2"/>
    <p:sldId id="325" r:id="rId3"/>
    <p:sldId id="288" r:id="rId4"/>
    <p:sldId id="278" r:id="rId5"/>
    <p:sldId id="289" r:id="rId6"/>
    <p:sldId id="307" r:id="rId7"/>
    <p:sldId id="317" r:id="rId8"/>
    <p:sldId id="296" r:id="rId9"/>
    <p:sldId id="291" r:id="rId10"/>
    <p:sldId id="321" r:id="rId11"/>
    <p:sldId id="294" r:id="rId12"/>
    <p:sldId id="287" r:id="rId13"/>
    <p:sldId id="324" r:id="rId14"/>
    <p:sldId id="326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Лупаносова Марина Витальевна" initials="ЛМВ" lastIdx="0" clrIdx="0">
    <p:extLst>
      <p:ext uri="{19B8F6BF-5375-455C-9EA6-DF929625EA0E}">
        <p15:presenceInfo xmlns:p15="http://schemas.microsoft.com/office/powerpoint/2012/main" xmlns="" userId="S-1-5-21-3891162440-862598931-1647329119-1279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3366FF"/>
    <a:srgbClr val="92D05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46F890A9-2807-4EBB-B81D-B2AA78EC7F39}" styleName="Темный стиль 2 -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27743" autoAdjust="0"/>
    <p:restoredTop sz="95332" autoAdjust="0"/>
  </p:normalViewPr>
  <p:slideViewPr>
    <p:cSldViewPr>
      <p:cViewPr varScale="1">
        <p:scale>
          <a:sx n="89" d="100"/>
          <a:sy n="89" d="100"/>
        </p:scale>
        <p:origin x="-130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4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6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C4F30E-C8A7-4671-90EF-E8604507A6A0}" type="doc">
      <dgm:prSet loTypeId="urn:microsoft.com/office/officeart/2005/8/layout/hierarchy6" loCatId="hierarchy" qsTypeId="urn:microsoft.com/office/officeart/2005/8/quickstyle/simple3" qsCatId="simple" csTypeId="urn:microsoft.com/office/officeart/2005/8/colors/accent1_2#4" csCatId="accent1" phldr="1"/>
      <dgm:spPr/>
      <dgm:t>
        <a:bodyPr/>
        <a:lstStyle/>
        <a:p>
          <a:endParaRPr lang="ru-RU"/>
        </a:p>
      </dgm:t>
    </dgm:pt>
    <dgm:pt modelId="{C00C08EF-15CC-4E2B-954A-B2694E30C3F5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 b="0" dirty="0">
              <a:latin typeface="Tahoma" pitchFamily="34" charset="0"/>
              <a:ea typeface="Tahoma" pitchFamily="34" charset="0"/>
              <a:cs typeface="Tahoma" pitchFamily="34" charset="0"/>
            </a:rPr>
            <a:t>Обязательность применения требований профессиональных стандартов установлена для случаев, предусмотренных статьями 57 и 195.3 ТК РФ, и не зависит от формы собственности организации или статуса работодателя.</a:t>
          </a:r>
        </a:p>
      </dgm:t>
    </dgm:pt>
    <dgm:pt modelId="{6F53DB8A-6031-4A52-8126-8C3E8BC5A6E5}" type="parTrans" cxnId="{A4DD24BF-C6CF-462B-981B-8C29AB5E2DAE}">
      <dgm:prSet/>
      <dgm:spPr/>
      <dgm:t>
        <a:bodyPr/>
        <a:lstStyle/>
        <a:p>
          <a:endParaRPr lang="ru-RU"/>
        </a:p>
      </dgm:t>
    </dgm:pt>
    <dgm:pt modelId="{863CC3CD-41BA-417C-991D-29903BC4BFD5}" type="sibTrans" cxnId="{A4DD24BF-C6CF-462B-981B-8C29AB5E2DAE}">
      <dgm:prSet/>
      <dgm:spPr/>
      <dgm:t>
        <a:bodyPr/>
        <a:lstStyle/>
        <a:p>
          <a:endParaRPr lang="ru-RU"/>
        </a:p>
      </dgm:t>
    </dgm:pt>
    <dgm:pt modelId="{92FEAF5F-489D-4AAF-B8EE-EE95FD0FB4F7}">
      <dgm:prSet phldrT="[Текст]" custT="1"/>
      <dgm:spPr/>
      <dgm:t>
        <a:bodyPr/>
        <a:lstStyle/>
        <a:p>
          <a:pPr algn="ctr">
            <a:spcAft>
              <a:spcPct val="35000"/>
            </a:spcAft>
          </a:pPr>
          <a:r>
            <a:rPr lang="ru-RU" sz="1600" b="1" u="sng" dirty="0">
              <a:latin typeface="Tahoma" pitchFamily="34" charset="0"/>
              <a:ea typeface="Tahoma" pitchFamily="34" charset="0"/>
              <a:cs typeface="Tahoma" pitchFamily="34" charset="0"/>
            </a:rPr>
            <a:t>Обязательный характер</a:t>
          </a:r>
        </a:p>
        <a:p>
          <a:pPr algn="l">
            <a:spcAft>
              <a:spcPts val="0"/>
            </a:spcAft>
          </a:pPr>
          <a:r>
            <a:rPr lang="ru-RU" sz="1600" dirty="0">
              <a:latin typeface="Tahoma" pitchFamily="34" charset="0"/>
              <a:ea typeface="Tahoma" pitchFamily="34" charset="0"/>
              <a:cs typeface="Tahoma" pitchFamily="34" charset="0"/>
            </a:rPr>
            <a:t>- </a:t>
          </a:r>
          <a:r>
            <a:rPr lang="ru-RU" sz="1600" strike="noStrike" dirty="0">
              <a:latin typeface="Tahoma" pitchFamily="34" charset="0"/>
              <a:ea typeface="Tahoma" pitchFamily="34" charset="0"/>
              <a:cs typeface="Tahoma" pitchFamily="34" charset="0"/>
            </a:rPr>
            <a:t>ТК РФ Статья 195.3. «Порядок применения профессиональных стандартов» (введена Федеральным законом от 02.05.2015 N 122-ФЗ)</a:t>
          </a:r>
        </a:p>
        <a:p>
          <a:r>
            <a:rPr lang="ru-RU" sz="1600" strike="noStrike" dirty="0">
              <a:latin typeface="Tahoma" pitchFamily="34" charset="0"/>
              <a:ea typeface="Tahoma" pitchFamily="34" charset="0"/>
              <a:cs typeface="Tahoma" pitchFamily="34" charset="0"/>
            </a:rPr>
            <a:t>- ТК РФ Статья 57. «Содержание трудового договора»</a:t>
          </a:r>
        </a:p>
      </dgm:t>
    </dgm:pt>
    <dgm:pt modelId="{D348CE71-DAF5-4D3B-97C6-F0C18284D10D}" type="parTrans" cxnId="{D00A3BD1-4D13-4F6F-A442-84630731B35C}">
      <dgm:prSet/>
      <dgm:spPr/>
      <dgm:t>
        <a:bodyPr/>
        <a:lstStyle/>
        <a:p>
          <a:endParaRPr lang="ru-RU"/>
        </a:p>
      </dgm:t>
    </dgm:pt>
    <dgm:pt modelId="{197B735B-7AF2-4742-8C91-3F0DB0A3686B}" type="sibTrans" cxnId="{D00A3BD1-4D13-4F6F-A442-84630731B35C}">
      <dgm:prSet/>
      <dgm:spPr/>
      <dgm:t>
        <a:bodyPr/>
        <a:lstStyle/>
        <a:p>
          <a:endParaRPr lang="ru-RU"/>
        </a:p>
      </dgm:t>
    </dgm:pt>
    <dgm:pt modelId="{8CB7781D-A6F9-4C97-9D00-479A2BBE9CA3}">
      <dgm:prSet phldrT="[Текст]" custT="1"/>
      <dgm:spPr/>
      <dgm:t>
        <a:bodyPr/>
        <a:lstStyle/>
        <a:p>
          <a:pPr algn="l">
            <a:spcAft>
              <a:spcPct val="35000"/>
            </a:spcAft>
          </a:pPr>
          <a:r>
            <a:rPr lang="ru-RU" sz="1600" b="1" u="sng" dirty="0">
              <a:latin typeface="Tahoma" pitchFamily="34" charset="0"/>
              <a:ea typeface="Tahoma" pitchFamily="34" charset="0"/>
              <a:cs typeface="Tahoma" pitchFamily="34" charset="0"/>
            </a:rPr>
            <a:t>Рекомендательный характер</a:t>
          </a:r>
          <a:endParaRPr lang="ru-RU" sz="1600" b="1" dirty="0">
            <a:latin typeface="Tahoma" pitchFamily="34" charset="0"/>
            <a:ea typeface="Tahoma" pitchFamily="34" charset="0"/>
            <a:cs typeface="Tahoma" pitchFamily="34" charset="0"/>
          </a:endParaRPr>
        </a:p>
        <a:p>
          <a:pPr algn="l"/>
          <a:r>
            <a:rPr lang="ru-RU" sz="1600" b="0" dirty="0">
              <a:latin typeface="Tahoma" pitchFamily="34" charset="0"/>
              <a:ea typeface="Tahoma" pitchFamily="34" charset="0"/>
              <a:cs typeface="Tahoma" pitchFamily="34" charset="0"/>
            </a:rPr>
            <a:t>Характеристики квалификации, которые содержатся в профессиональных стандартах, применяются работодателями в качестве основы для определения требований к квалификации работников с учетом особенностей выполняемых работниками трудовых функций, обусловленных применяемыми технологиями и принятой организацией производства и труда</a:t>
          </a:r>
        </a:p>
      </dgm:t>
    </dgm:pt>
    <dgm:pt modelId="{99D6FD69-7AA0-4492-8DCD-A73B7AD2DC74}" type="parTrans" cxnId="{A9BD8AD7-CD90-447A-ABDE-E1FCCE1C1CA5}">
      <dgm:prSet/>
      <dgm:spPr/>
      <dgm:t>
        <a:bodyPr/>
        <a:lstStyle/>
        <a:p>
          <a:endParaRPr lang="ru-RU"/>
        </a:p>
      </dgm:t>
    </dgm:pt>
    <dgm:pt modelId="{2FA424E5-B97D-44C8-AABA-55EAB525639C}" type="sibTrans" cxnId="{A9BD8AD7-CD90-447A-ABDE-E1FCCE1C1CA5}">
      <dgm:prSet/>
      <dgm:spPr/>
      <dgm:t>
        <a:bodyPr/>
        <a:lstStyle/>
        <a:p>
          <a:endParaRPr lang="ru-RU"/>
        </a:p>
      </dgm:t>
    </dgm:pt>
    <dgm:pt modelId="{DA11AE95-A6B5-4CFC-A2FC-590A4E095C20}" type="pres">
      <dgm:prSet presAssocID="{81C4F30E-C8A7-4671-90EF-E8604507A6A0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1F05BFA-1C86-46A1-BF17-37AA04AF5C52}" type="pres">
      <dgm:prSet presAssocID="{81C4F30E-C8A7-4671-90EF-E8604507A6A0}" presName="hierFlow" presStyleCnt="0"/>
      <dgm:spPr/>
    </dgm:pt>
    <dgm:pt modelId="{67C74127-D0ED-4B1D-8E61-6D198CA7C6AE}" type="pres">
      <dgm:prSet presAssocID="{81C4F30E-C8A7-4671-90EF-E8604507A6A0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095998B4-A59B-4980-A6D5-C44C490808E8}" type="pres">
      <dgm:prSet presAssocID="{C00C08EF-15CC-4E2B-954A-B2694E30C3F5}" presName="Name14" presStyleCnt="0"/>
      <dgm:spPr/>
    </dgm:pt>
    <dgm:pt modelId="{5677FA6B-DD67-45FC-AFF4-791EAA1AB937}" type="pres">
      <dgm:prSet presAssocID="{C00C08EF-15CC-4E2B-954A-B2694E30C3F5}" presName="level1Shape" presStyleLbl="node0" presStyleIdx="0" presStyleCnt="1" custScaleX="488825" custScaleY="108817" custLinFactNeighborX="-2409" custLinFactNeighborY="-4581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83E0F1D-6955-4E06-BE9C-41FF40CF6F93}" type="pres">
      <dgm:prSet presAssocID="{C00C08EF-15CC-4E2B-954A-B2694E30C3F5}" presName="hierChild2" presStyleCnt="0"/>
      <dgm:spPr/>
    </dgm:pt>
    <dgm:pt modelId="{62FDD080-49F4-4342-8E7F-44315F2EEA19}" type="pres">
      <dgm:prSet presAssocID="{D348CE71-DAF5-4D3B-97C6-F0C18284D10D}" presName="Name19" presStyleLbl="parChTrans1D2" presStyleIdx="0" presStyleCnt="2"/>
      <dgm:spPr/>
      <dgm:t>
        <a:bodyPr/>
        <a:lstStyle/>
        <a:p>
          <a:endParaRPr lang="ru-RU"/>
        </a:p>
      </dgm:t>
    </dgm:pt>
    <dgm:pt modelId="{0A957E61-D90E-4EC8-89AF-19F81C4C90CD}" type="pres">
      <dgm:prSet presAssocID="{92FEAF5F-489D-4AAF-B8EE-EE95FD0FB4F7}" presName="Name21" presStyleCnt="0"/>
      <dgm:spPr/>
    </dgm:pt>
    <dgm:pt modelId="{36EEC324-F680-404C-8A09-8585DE69110E}" type="pres">
      <dgm:prSet presAssocID="{92FEAF5F-489D-4AAF-B8EE-EE95FD0FB4F7}" presName="level2Shape" presStyleLbl="node2" presStyleIdx="0" presStyleCnt="2" custScaleX="184372" custScaleY="261380" custLinFactNeighborX="-14209" custLinFactNeighborY="-952"/>
      <dgm:spPr/>
      <dgm:t>
        <a:bodyPr/>
        <a:lstStyle/>
        <a:p>
          <a:endParaRPr lang="ru-RU"/>
        </a:p>
      </dgm:t>
    </dgm:pt>
    <dgm:pt modelId="{5A6E89CB-F633-4E5C-A5DF-30E607B06705}" type="pres">
      <dgm:prSet presAssocID="{92FEAF5F-489D-4AAF-B8EE-EE95FD0FB4F7}" presName="hierChild3" presStyleCnt="0"/>
      <dgm:spPr/>
    </dgm:pt>
    <dgm:pt modelId="{F36486D1-2DCE-43FF-A70A-AF29F38E1913}" type="pres">
      <dgm:prSet presAssocID="{99D6FD69-7AA0-4492-8DCD-A73B7AD2DC74}" presName="Name19" presStyleLbl="parChTrans1D2" presStyleIdx="1" presStyleCnt="2"/>
      <dgm:spPr/>
      <dgm:t>
        <a:bodyPr/>
        <a:lstStyle/>
        <a:p>
          <a:endParaRPr lang="ru-RU"/>
        </a:p>
      </dgm:t>
    </dgm:pt>
    <dgm:pt modelId="{8EB702B5-C586-467B-8423-B7A2CBDC1BF9}" type="pres">
      <dgm:prSet presAssocID="{8CB7781D-A6F9-4C97-9D00-479A2BBE9CA3}" presName="Name21" presStyleCnt="0"/>
      <dgm:spPr/>
    </dgm:pt>
    <dgm:pt modelId="{F5C4F00C-FDC6-40A9-AEA4-A067AEF3680D}" type="pres">
      <dgm:prSet presAssocID="{8CB7781D-A6F9-4C97-9D00-479A2BBE9CA3}" presName="level2Shape" presStyleLbl="node2" presStyleIdx="1" presStyleCnt="2" custScaleX="288723" custScaleY="290540" custLinFactNeighborX="804" custLinFactNeighborY="-1206"/>
      <dgm:spPr/>
      <dgm:t>
        <a:bodyPr/>
        <a:lstStyle/>
        <a:p>
          <a:endParaRPr lang="ru-RU"/>
        </a:p>
      </dgm:t>
    </dgm:pt>
    <dgm:pt modelId="{236879AE-8DAF-4B10-8161-55E18A673B03}" type="pres">
      <dgm:prSet presAssocID="{8CB7781D-A6F9-4C97-9D00-479A2BBE9CA3}" presName="hierChild3" presStyleCnt="0"/>
      <dgm:spPr/>
    </dgm:pt>
    <dgm:pt modelId="{A492D697-6B82-4A2B-A591-D91FA76EF841}" type="pres">
      <dgm:prSet presAssocID="{81C4F30E-C8A7-4671-90EF-E8604507A6A0}" presName="bgShapesFlow" presStyleCnt="0"/>
      <dgm:spPr/>
    </dgm:pt>
  </dgm:ptLst>
  <dgm:cxnLst>
    <dgm:cxn modelId="{A4DD24BF-C6CF-462B-981B-8C29AB5E2DAE}" srcId="{81C4F30E-C8A7-4671-90EF-E8604507A6A0}" destId="{C00C08EF-15CC-4E2B-954A-B2694E30C3F5}" srcOrd="0" destOrd="0" parTransId="{6F53DB8A-6031-4A52-8126-8C3E8BC5A6E5}" sibTransId="{863CC3CD-41BA-417C-991D-29903BC4BFD5}"/>
    <dgm:cxn modelId="{AD0374E1-22B8-4952-BDA0-2FBCB53F22D1}" type="presOf" srcId="{C00C08EF-15CC-4E2B-954A-B2694E30C3F5}" destId="{5677FA6B-DD67-45FC-AFF4-791EAA1AB937}" srcOrd="0" destOrd="0" presId="urn:microsoft.com/office/officeart/2005/8/layout/hierarchy6"/>
    <dgm:cxn modelId="{3D032F7B-3B28-4A48-ABF5-770CB6CD860A}" type="presOf" srcId="{8CB7781D-A6F9-4C97-9D00-479A2BBE9CA3}" destId="{F5C4F00C-FDC6-40A9-AEA4-A067AEF3680D}" srcOrd="0" destOrd="0" presId="urn:microsoft.com/office/officeart/2005/8/layout/hierarchy6"/>
    <dgm:cxn modelId="{0DD98AD1-4229-4E91-B579-2AEB2BAD57A7}" type="presOf" srcId="{92FEAF5F-489D-4AAF-B8EE-EE95FD0FB4F7}" destId="{36EEC324-F680-404C-8A09-8585DE69110E}" srcOrd="0" destOrd="0" presId="urn:microsoft.com/office/officeart/2005/8/layout/hierarchy6"/>
    <dgm:cxn modelId="{A9BD8AD7-CD90-447A-ABDE-E1FCCE1C1CA5}" srcId="{C00C08EF-15CC-4E2B-954A-B2694E30C3F5}" destId="{8CB7781D-A6F9-4C97-9D00-479A2BBE9CA3}" srcOrd="1" destOrd="0" parTransId="{99D6FD69-7AA0-4492-8DCD-A73B7AD2DC74}" sibTransId="{2FA424E5-B97D-44C8-AABA-55EAB525639C}"/>
    <dgm:cxn modelId="{461BBF60-F01B-4B42-983C-2C9FA07E6E4B}" type="presOf" srcId="{99D6FD69-7AA0-4492-8DCD-A73B7AD2DC74}" destId="{F36486D1-2DCE-43FF-A70A-AF29F38E1913}" srcOrd="0" destOrd="0" presId="urn:microsoft.com/office/officeart/2005/8/layout/hierarchy6"/>
    <dgm:cxn modelId="{D00A3BD1-4D13-4F6F-A442-84630731B35C}" srcId="{C00C08EF-15CC-4E2B-954A-B2694E30C3F5}" destId="{92FEAF5F-489D-4AAF-B8EE-EE95FD0FB4F7}" srcOrd="0" destOrd="0" parTransId="{D348CE71-DAF5-4D3B-97C6-F0C18284D10D}" sibTransId="{197B735B-7AF2-4742-8C91-3F0DB0A3686B}"/>
    <dgm:cxn modelId="{D52AB2EA-C2E9-43CB-B570-84B948FBAC4B}" type="presOf" srcId="{81C4F30E-C8A7-4671-90EF-E8604507A6A0}" destId="{DA11AE95-A6B5-4CFC-A2FC-590A4E095C20}" srcOrd="0" destOrd="0" presId="urn:microsoft.com/office/officeart/2005/8/layout/hierarchy6"/>
    <dgm:cxn modelId="{8B8D2FEF-8D64-4991-865A-477C2EADF78B}" type="presOf" srcId="{D348CE71-DAF5-4D3B-97C6-F0C18284D10D}" destId="{62FDD080-49F4-4342-8E7F-44315F2EEA19}" srcOrd="0" destOrd="0" presId="urn:microsoft.com/office/officeart/2005/8/layout/hierarchy6"/>
    <dgm:cxn modelId="{63DD0FEF-6836-43DC-B53A-19B3C841C7C6}" type="presParOf" srcId="{DA11AE95-A6B5-4CFC-A2FC-590A4E095C20}" destId="{A1F05BFA-1C86-46A1-BF17-37AA04AF5C52}" srcOrd="0" destOrd="0" presId="urn:microsoft.com/office/officeart/2005/8/layout/hierarchy6"/>
    <dgm:cxn modelId="{595B048A-37DE-4AF0-A965-A6D15D286398}" type="presParOf" srcId="{A1F05BFA-1C86-46A1-BF17-37AA04AF5C52}" destId="{67C74127-D0ED-4B1D-8E61-6D198CA7C6AE}" srcOrd="0" destOrd="0" presId="urn:microsoft.com/office/officeart/2005/8/layout/hierarchy6"/>
    <dgm:cxn modelId="{5C88AB30-7647-4731-BDF4-1B976772E465}" type="presParOf" srcId="{67C74127-D0ED-4B1D-8E61-6D198CA7C6AE}" destId="{095998B4-A59B-4980-A6D5-C44C490808E8}" srcOrd="0" destOrd="0" presId="urn:microsoft.com/office/officeart/2005/8/layout/hierarchy6"/>
    <dgm:cxn modelId="{F5083173-72C0-45DA-8B26-7EEAF0CC9B13}" type="presParOf" srcId="{095998B4-A59B-4980-A6D5-C44C490808E8}" destId="{5677FA6B-DD67-45FC-AFF4-791EAA1AB937}" srcOrd="0" destOrd="0" presId="urn:microsoft.com/office/officeart/2005/8/layout/hierarchy6"/>
    <dgm:cxn modelId="{060C254E-DA4E-45E7-9566-0A35C61D4752}" type="presParOf" srcId="{095998B4-A59B-4980-A6D5-C44C490808E8}" destId="{883E0F1D-6955-4E06-BE9C-41FF40CF6F93}" srcOrd="1" destOrd="0" presId="urn:microsoft.com/office/officeart/2005/8/layout/hierarchy6"/>
    <dgm:cxn modelId="{8503F16F-11EC-438C-BA71-732CE2C9D11F}" type="presParOf" srcId="{883E0F1D-6955-4E06-BE9C-41FF40CF6F93}" destId="{62FDD080-49F4-4342-8E7F-44315F2EEA19}" srcOrd="0" destOrd="0" presId="urn:microsoft.com/office/officeart/2005/8/layout/hierarchy6"/>
    <dgm:cxn modelId="{5FCAAEA7-3A0A-4DDA-9DAF-9E13FFD5EC93}" type="presParOf" srcId="{883E0F1D-6955-4E06-BE9C-41FF40CF6F93}" destId="{0A957E61-D90E-4EC8-89AF-19F81C4C90CD}" srcOrd="1" destOrd="0" presId="urn:microsoft.com/office/officeart/2005/8/layout/hierarchy6"/>
    <dgm:cxn modelId="{F86F0AD8-0E97-455C-8604-83FFE512C2F8}" type="presParOf" srcId="{0A957E61-D90E-4EC8-89AF-19F81C4C90CD}" destId="{36EEC324-F680-404C-8A09-8585DE69110E}" srcOrd="0" destOrd="0" presId="urn:microsoft.com/office/officeart/2005/8/layout/hierarchy6"/>
    <dgm:cxn modelId="{899CBDB5-1221-4E23-ACC5-F3797C343DDD}" type="presParOf" srcId="{0A957E61-D90E-4EC8-89AF-19F81C4C90CD}" destId="{5A6E89CB-F633-4E5C-A5DF-30E607B06705}" srcOrd="1" destOrd="0" presId="urn:microsoft.com/office/officeart/2005/8/layout/hierarchy6"/>
    <dgm:cxn modelId="{E365C985-E546-4A17-885A-7E9B17324C77}" type="presParOf" srcId="{883E0F1D-6955-4E06-BE9C-41FF40CF6F93}" destId="{F36486D1-2DCE-43FF-A70A-AF29F38E1913}" srcOrd="2" destOrd="0" presId="urn:microsoft.com/office/officeart/2005/8/layout/hierarchy6"/>
    <dgm:cxn modelId="{DDE8111D-2D55-4E47-B950-96DDA5131A83}" type="presParOf" srcId="{883E0F1D-6955-4E06-BE9C-41FF40CF6F93}" destId="{8EB702B5-C586-467B-8423-B7A2CBDC1BF9}" srcOrd="3" destOrd="0" presId="urn:microsoft.com/office/officeart/2005/8/layout/hierarchy6"/>
    <dgm:cxn modelId="{1F8CD096-7295-499B-8280-925A9D06A1CD}" type="presParOf" srcId="{8EB702B5-C586-467B-8423-B7A2CBDC1BF9}" destId="{F5C4F00C-FDC6-40A9-AEA4-A067AEF3680D}" srcOrd="0" destOrd="0" presId="urn:microsoft.com/office/officeart/2005/8/layout/hierarchy6"/>
    <dgm:cxn modelId="{4AA986B8-2656-41BF-A72B-BDBF29FC6A85}" type="presParOf" srcId="{8EB702B5-C586-467B-8423-B7A2CBDC1BF9}" destId="{236879AE-8DAF-4B10-8161-55E18A673B03}" srcOrd="1" destOrd="0" presId="urn:microsoft.com/office/officeart/2005/8/layout/hierarchy6"/>
    <dgm:cxn modelId="{0CAEC35E-8391-4F99-A28A-A700F7A4D872}" type="presParOf" srcId="{DA11AE95-A6B5-4CFC-A2FC-590A4E095C20}" destId="{A492D697-6B82-4A2B-A591-D91FA76EF841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792C7C5-7BDA-4262-A473-D3A37FD9953C}" type="doc">
      <dgm:prSet loTypeId="urn:microsoft.com/office/officeart/2005/8/layout/default#1" loCatId="list" qsTypeId="urn:microsoft.com/office/officeart/2005/8/quickstyle/simple1#2" qsCatId="simple" csTypeId="urn:microsoft.com/office/officeart/2005/8/colors/accent1_2#6" csCatId="accent1" phldr="1"/>
      <dgm:spPr/>
      <dgm:t>
        <a:bodyPr/>
        <a:lstStyle/>
        <a:p>
          <a:endParaRPr lang="ru-RU"/>
        </a:p>
      </dgm:t>
    </dgm:pt>
    <dgm:pt modelId="{ECD53832-6EA6-4B16-97C1-A23ED97C7285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 b="0" dirty="0">
              <a:latin typeface="Tahoma" pitchFamily="34" charset="0"/>
              <a:ea typeface="Tahoma" pitchFamily="34" charset="0"/>
              <a:cs typeface="Tahoma" pitchFamily="34" charset="0"/>
            </a:rPr>
            <a:t>Отсутствие разработанного профессионального стандарта по должности/профессии/специальности в реестре профессиональных стандартов не дает основание работодателю исключать ее из штатного расписания организации или заменять на должность, по которой профессиональный стандарт уже разработан.</a:t>
          </a:r>
        </a:p>
        <a:p>
          <a:endParaRPr lang="ru-RU" sz="1800" b="0" dirty="0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45DB22D9-9D96-4962-B9FD-0A3999CD6E07}" type="parTrans" cxnId="{D793C3C6-9D43-44DE-B5D3-83057FDD80C0}">
      <dgm:prSet/>
      <dgm:spPr/>
      <dgm:t>
        <a:bodyPr/>
        <a:lstStyle/>
        <a:p>
          <a:endParaRPr lang="ru-RU" sz="1700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DD7704E8-E1B5-43FC-A1AA-623C6944045A}" type="sibTrans" cxnId="{D793C3C6-9D43-44DE-B5D3-83057FDD80C0}">
      <dgm:prSet/>
      <dgm:spPr/>
      <dgm:t>
        <a:bodyPr/>
        <a:lstStyle/>
        <a:p>
          <a:endParaRPr lang="ru-RU" sz="1700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C4572164-4823-4FEF-9C7E-05CAEB1AEC46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 b="0" dirty="0">
              <a:latin typeface="Tahoma" pitchFamily="34" charset="0"/>
              <a:ea typeface="Tahoma" pitchFamily="34" charset="0"/>
              <a:cs typeface="Tahoma" pitchFamily="34" charset="0"/>
            </a:rPr>
            <a:t>При отсутствии профессиональных стандартов рекомендуется пользоваться квалификационными справочниками.</a:t>
          </a:r>
        </a:p>
      </dgm:t>
    </dgm:pt>
    <dgm:pt modelId="{DA27F9D6-F3BC-4B29-86C3-B16DD0030A17}" type="parTrans" cxnId="{EDF7AC36-8EE7-45D4-A2B0-BDD54E5A1802}">
      <dgm:prSet/>
      <dgm:spPr/>
      <dgm:t>
        <a:bodyPr/>
        <a:lstStyle/>
        <a:p>
          <a:endParaRPr lang="ru-RU" sz="1700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FA47C3A6-7E2F-4FE0-A6C9-479DBF6D8224}" type="sibTrans" cxnId="{EDF7AC36-8EE7-45D4-A2B0-BDD54E5A1802}">
      <dgm:prSet/>
      <dgm:spPr/>
      <dgm:t>
        <a:bodyPr/>
        <a:lstStyle/>
        <a:p>
          <a:endParaRPr lang="ru-RU" sz="1700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3D978F16-0449-4522-9C08-959FC2E24344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 b="0">
              <a:latin typeface="Tahoma" pitchFamily="34" charset="0"/>
              <a:ea typeface="Tahoma" pitchFamily="34" charset="0"/>
              <a:cs typeface="Tahoma" pitchFamily="34" charset="0"/>
            </a:rPr>
            <a:t>Профессиональные стандарты других областей профессиональной деятельности могут быть использованы работодателем для решения кадровых вопросов </a:t>
          </a:r>
          <a:endParaRPr lang="ru-RU" sz="1800" b="0" dirty="0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3ADECCC2-95A3-4451-974A-C11D93BD59C8}" type="parTrans" cxnId="{90A0D4C3-35BB-4628-BB00-789A7E57DA06}">
      <dgm:prSet/>
      <dgm:spPr/>
      <dgm:t>
        <a:bodyPr/>
        <a:lstStyle/>
        <a:p>
          <a:endParaRPr lang="ru-RU" sz="1700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1AB6149F-BD38-437F-BEB1-460A06885D63}" type="sibTrans" cxnId="{90A0D4C3-35BB-4628-BB00-789A7E57DA06}">
      <dgm:prSet/>
      <dgm:spPr/>
      <dgm:t>
        <a:bodyPr/>
        <a:lstStyle/>
        <a:p>
          <a:endParaRPr lang="ru-RU" sz="1700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D76CD7EC-37FC-4E61-B34F-BF65EAEB7107}" type="pres">
      <dgm:prSet presAssocID="{F792C7C5-7BDA-4262-A473-D3A37FD9953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EF73E88-7F3B-41FA-9EFC-FBCDEC3BE745}" type="pres">
      <dgm:prSet presAssocID="{ECD53832-6EA6-4B16-97C1-A23ED97C7285}" presName="node" presStyleLbl="node1" presStyleIdx="0" presStyleCnt="3" custScaleY="171394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BA42837D-76CD-4AA2-A5C7-D116FF5B6DEE}" type="pres">
      <dgm:prSet presAssocID="{DD7704E8-E1B5-43FC-A1AA-623C6944045A}" presName="sibTrans" presStyleCnt="0"/>
      <dgm:spPr/>
    </dgm:pt>
    <dgm:pt modelId="{DB1D4AEC-5480-4B64-99FA-B2765E2335FF}" type="pres">
      <dgm:prSet presAssocID="{3D978F16-0449-4522-9C08-959FC2E24344}" presName="node" presStyleLbl="node1" presStyleIdx="1" presStyleCnt="3" custScaleY="139302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9D1D2CF4-7426-4873-9DCC-4816AFDE8386}" type="pres">
      <dgm:prSet presAssocID="{1AB6149F-BD38-437F-BEB1-460A06885D63}" presName="sibTrans" presStyleCnt="0"/>
      <dgm:spPr/>
    </dgm:pt>
    <dgm:pt modelId="{27D11669-1509-4246-9995-AEA76F963EC9}" type="pres">
      <dgm:prSet presAssocID="{C4572164-4823-4FEF-9C7E-05CAEB1AEC46}" presName="node" presStyleLbl="node1" presStyleIdx="2" presStyleCnt="3" custScaleY="62944" custLinFactNeighborX="2441" custLinFactNeighborY="-13018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</dgm:ptLst>
  <dgm:cxnLst>
    <dgm:cxn modelId="{5A4A68E6-1574-497C-A008-EC661D5C64FF}" type="presOf" srcId="{F792C7C5-7BDA-4262-A473-D3A37FD9953C}" destId="{D76CD7EC-37FC-4E61-B34F-BF65EAEB7107}" srcOrd="0" destOrd="0" presId="urn:microsoft.com/office/officeart/2005/8/layout/default#1"/>
    <dgm:cxn modelId="{459473F1-89DB-4ACC-9FC5-D0ABBAD854F1}" type="presOf" srcId="{C4572164-4823-4FEF-9C7E-05CAEB1AEC46}" destId="{27D11669-1509-4246-9995-AEA76F963EC9}" srcOrd="0" destOrd="0" presId="urn:microsoft.com/office/officeart/2005/8/layout/default#1"/>
    <dgm:cxn modelId="{3DEB7820-55B3-4AEF-8F92-84036D5E97B1}" type="presOf" srcId="{ECD53832-6EA6-4B16-97C1-A23ED97C7285}" destId="{AEF73E88-7F3B-41FA-9EFC-FBCDEC3BE745}" srcOrd="0" destOrd="0" presId="urn:microsoft.com/office/officeart/2005/8/layout/default#1"/>
    <dgm:cxn modelId="{EDF7AC36-8EE7-45D4-A2B0-BDD54E5A1802}" srcId="{F792C7C5-7BDA-4262-A473-D3A37FD9953C}" destId="{C4572164-4823-4FEF-9C7E-05CAEB1AEC46}" srcOrd="2" destOrd="0" parTransId="{DA27F9D6-F3BC-4B29-86C3-B16DD0030A17}" sibTransId="{FA47C3A6-7E2F-4FE0-A6C9-479DBF6D8224}"/>
    <dgm:cxn modelId="{7546B5C0-2D8D-40F3-956A-3E53CCF0F309}" type="presOf" srcId="{3D978F16-0449-4522-9C08-959FC2E24344}" destId="{DB1D4AEC-5480-4B64-99FA-B2765E2335FF}" srcOrd="0" destOrd="0" presId="urn:microsoft.com/office/officeart/2005/8/layout/default#1"/>
    <dgm:cxn modelId="{90A0D4C3-35BB-4628-BB00-789A7E57DA06}" srcId="{F792C7C5-7BDA-4262-A473-D3A37FD9953C}" destId="{3D978F16-0449-4522-9C08-959FC2E24344}" srcOrd="1" destOrd="0" parTransId="{3ADECCC2-95A3-4451-974A-C11D93BD59C8}" sibTransId="{1AB6149F-BD38-437F-BEB1-460A06885D63}"/>
    <dgm:cxn modelId="{D793C3C6-9D43-44DE-B5D3-83057FDD80C0}" srcId="{F792C7C5-7BDA-4262-A473-D3A37FD9953C}" destId="{ECD53832-6EA6-4B16-97C1-A23ED97C7285}" srcOrd="0" destOrd="0" parTransId="{45DB22D9-9D96-4962-B9FD-0A3999CD6E07}" sibTransId="{DD7704E8-E1B5-43FC-A1AA-623C6944045A}"/>
    <dgm:cxn modelId="{CEF04D31-7400-45C4-A260-5F90B63702EA}" type="presParOf" srcId="{D76CD7EC-37FC-4E61-B34F-BF65EAEB7107}" destId="{AEF73E88-7F3B-41FA-9EFC-FBCDEC3BE745}" srcOrd="0" destOrd="0" presId="urn:microsoft.com/office/officeart/2005/8/layout/default#1"/>
    <dgm:cxn modelId="{89E37C91-445C-43B2-8434-E03B551C76EE}" type="presParOf" srcId="{D76CD7EC-37FC-4E61-B34F-BF65EAEB7107}" destId="{BA42837D-76CD-4AA2-A5C7-D116FF5B6DEE}" srcOrd="1" destOrd="0" presId="urn:microsoft.com/office/officeart/2005/8/layout/default#1"/>
    <dgm:cxn modelId="{CCECC2AE-84D5-40AA-AA56-3EAB364CE195}" type="presParOf" srcId="{D76CD7EC-37FC-4E61-B34F-BF65EAEB7107}" destId="{DB1D4AEC-5480-4B64-99FA-B2765E2335FF}" srcOrd="2" destOrd="0" presId="urn:microsoft.com/office/officeart/2005/8/layout/default#1"/>
    <dgm:cxn modelId="{3AA973AA-3A44-407F-B21D-75C0802C70FC}" type="presParOf" srcId="{D76CD7EC-37FC-4E61-B34F-BF65EAEB7107}" destId="{9D1D2CF4-7426-4873-9DCC-4816AFDE8386}" srcOrd="3" destOrd="0" presId="urn:microsoft.com/office/officeart/2005/8/layout/default#1"/>
    <dgm:cxn modelId="{1C41284C-AC58-4EED-AC26-FD1DD69D5566}" type="presParOf" srcId="{D76CD7EC-37FC-4E61-B34F-BF65EAEB7107}" destId="{27D11669-1509-4246-9995-AEA76F963EC9}" srcOrd="4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77FA6B-DD67-45FC-AFF4-791EAA1AB937}">
      <dsp:nvSpPr>
        <dsp:cNvPr id="0" name=""/>
        <dsp:cNvSpPr/>
      </dsp:nvSpPr>
      <dsp:spPr>
        <a:xfrm>
          <a:off x="72010" y="175383"/>
          <a:ext cx="7371034" cy="109390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60000"/>
                <a:lumMod val="104000"/>
              </a:schemeClr>
            </a:gs>
            <a:gs pos="100000">
              <a:schemeClr val="accent3">
                <a:tint val="84000"/>
              </a:schemeClr>
            </a:gs>
          </a:gsLst>
          <a:lin ang="5400000" scaled="0"/>
        </a:gradFill>
        <a:ln w="9525" cap="rnd" cmpd="sng" algn="ctr">
          <a:solidFill>
            <a:schemeClr val="accent3">
              <a:tint val="60000"/>
            </a:schemeClr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kern="1200" dirty="0">
              <a:latin typeface="Tahoma" pitchFamily="34" charset="0"/>
              <a:ea typeface="Tahoma" pitchFamily="34" charset="0"/>
              <a:cs typeface="Tahoma" pitchFamily="34" charset="0"/>
            </a:rPr>
            <a:t>Обязательность применения требований профессиональных стандартов установлена для случаев, предусмотренных статьями 57 и 195.3 ТК РФ, и не зависит от формы собственности организации или статуса работодателя.</a:t>
          </a:r>
        </a:p>
      </dsp:txBody>
      <dsp:txXfrm>
        <a:off x="104049" y="207422"/>
        <a:ext cx="7306956" cy="1029829"/>
      </dsp:txXfrm>
    </dsp:sp>
    <dsp:sp modelId="{62FDD080-49F4-4342-8E7F-44315F2EEA19}">
      <dsp:nvSpPr>
        <dsp:cNvPr id="0" name=""/>
        <dsp:cNvSpPr/>
      </dsp:nvSpPr>
      <dsp:spPr>
        <a:xfrm>
          <a:off x="1390080" y="1269290"/>
          <a:ext cx="2367447" cy="853104"/>
        </a:xfrm>
        <a:custGeom>
          <a:avLst/>
          <a:gdLst/>
          <a:ahLst/>
          <a:cxnLst/>
          <a:rect l="0" t="0" r="0" b="0"/>
          <a:pathLst>
            <a:path>
              <a:moveTo>
                <a:pt x="2367447" y="0"/>
              </a:moveTo>
              <a:lnTo>
                <a:pt x="2367447" y="426552"/>
              </a:lnTo>
              <a:lnTo>
                <a:pt x="0" y="426552"/>
              </a:lnTo>
              <a:lnTo>
                <a:pt x="0" y="853104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EEC324-F680-404C-8A09-8585DE69110E}">
      <dsp:nvSpPr>
        <dsp:cNvPr id="0" name=""/>
        <dsp:cNvSpPr/>
      </dsp:nvSpPr>
      <dsp:spPr>
        <a:xfrm>
          <a:off x="0" y="2122394"/>
          <a:ext cx="2780161" cy="26275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u="sng" kern="1200" dirty="0">
              <a:latin typeface="Tahoma" pitchFamily="34" charset="0"/>
              <a:ea typeface="Tahoma" pitchFamily="34" charset="0"/>
              <a:cs typeface="Tahoma" pitchFamily="34" charset="0"/>
            </a:rPr>
            <a:t>Обязательный характер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>
              <a:latin typeface="Tahoma" pitchFamily="34" charset="0"/>
              <a:ea typeface="Tahoma" pitchFamily="34" charset="0"/>
              <a:cs typeface="Tahoma" pitchFamily="34" charset="0"/>
            </a:rPr>
            <a:t>- </a:t>
          </a:r>
          <a:r>
            <a:rPr lang="ru-RU" sz="1600" strike="noStrike" kern="1200" dirty="0">
              <a:latin typeface="Tahoma" pitchFamily="34" charset="0"/>
              <a:ea typeface="Tahoma" pitchFamily="34" charset="0"/>
              <a:cs typeface="Tahoma" pitchFamily="34" charset="0"/>
            </a:rPr>
            <a:t>ТК РФ Статья 195.3. «Порядок применения профессиональных стандартов» (введена Федеральным законом от 02.05.2015 N 122-ФЗ)</a:t>
          </a:r>
        </a:p>
        <a:p>
          <a:pPr lvl="0" defTabSz="711200">
            <a:lnSpc>
              <a:spcPct val="90000"/>
            </a:lnSpc>
            <a:spcBef>
              <a:spcPct val="0"/>
            </a:spcBef>
          </a:pPr>
          <a:r>
            <a:rPr lang="ru-RU" sz="1600" strike="noStrike" kern="1200" dirty="0">
              <a:latin typeface="Tahoma" pitchFamily="34" charset="0"/>
              <a:ea typeface="Tahoma" pitchFamily="34" charset="0"/>
              <a:cs typeface="Tahoma" pitchFamily="34" charset="0"/>
            </a:rPr>
            <a:t>- ТК РФ Статья 57. «Содержание трудового договора»</a:t>
          </a:r>
        </a:p>
      </dsp:txBody>
      <dsp:txXfrm>
        <a:off x="76959" y="2199353"/>
        <a:ext cx="2626243" cy="2473662"/>
      </dsp:txXfrm>
    </dsp:sp>
    <dsp:sp modelId="{F36486D1-2DCE-43FF-A70A-AF29F38E1913}">
      <dsp:nvSpPr>
        <dsp:cNvPr id="0" name=""/>
        <dsp:cNvSpPr/>
      </dsp:nvSpPr>
      <dsp:spPr>
        <a:xfrm>
          <a:off x="3757527" y="1269290"/>
          <a:ext cx="1653339" cy="8505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5275"/>
              </a:lnTo>
              <a:lnTo>
                <a:pt x="1653339" y="425275"/>
              </a:lnTo>
              <a:lnTo>
                <a:pt x="1653339" y="85055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C4F00C-FDC6-40A9-AEA4-A067AEF3680D}">
      <dsp:nvSpPr>
        <dsp:cNvPr id="0" name=""/>
        <dsp:cNvSpPr/>
      </dsp:nvSpPr>
      <dsp:spPr>
        <a:xfrm>
          <a:off x="3234028" y="2119841"/>
          <a:ext cx="4353678" cy="292071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u="sng" kern="1200" dirty="0">
              <a:latin typeface="Tahoma" pitchFamily="34" charset="0"/>
              <a:ea typeface="Tahoma" pitchFamily="34" charset="0"/>
              <a:cs typeface="Tahoma" pitchFamily="34" charset="0"/>
            </a:rPr>
            <a:t>Рекомендательный характер</a:t>
          </a:r>
          <a:endParaRPr lang="ru-RU" sz="1600" b="1" kern="1200" dirty="0">
            <a:latin typeface="Tahoma" pitchFamily="34" charset="0"/>
            <a:ea typeface="Tahoma" pitchFamily="34" charset="0"/>
            <a:cs typeface="Tahoma" pitchFamily="34" charset="0"/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</a:pPr>
          <a:r>
            <a:rPr lang="ru-RU" sz="1600" b="0" kern="1200" dirty="0">
              <a:latin typeface="Tahoma" pitchFamily="34" charset="0"/>
              <a:ea typeface="Tahoma" pitchFamily="34" charset="0"/>
              <a:cs typeface="Tahoma" pitchFamily="34" charset="0"/>
            </a:rPr>
            <a:t>Характеристики квалификации, которые содержатся в профессиональных стандартах, применяются работодателями в качестве основы для определения требований к квалификации работников с учетом особенностей выполняемых работниками трудовых функций, обусловленных применяемыми технологиями и принятой организацией производства и труда</a:t>
          </a:r>
        </a:p>
      </dsp:txBody>
      <dsp:txXfrm>
        <a:off x="3319573" y="2205386"/>
        <a:ext cx="4182588" cy="274962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F73E88-7F3B-41FA-9EFC-FBCDEC3BE745}">
      <dsp:nvSpPr>
        <dsp:cNvPr id="0" name=""/>
        <dsp:cNvSpPr/>
      </dsp:nvSpPr>
      <dsp:spPr>
        <a:xfrm>
          <a:off x="931" y="216024"/>
          <a:ext cx="3633802" cy="3736871"/>
        </a:xfrm>
        <a:prstGeom prst="roundRect">
          <a:avLst/>
        </a:prstGeom>
        <a:gradFill rotWithShape="1">
          <a:gsLst>
            <a:gs pos="0">
              <a:schemeClr val="accent1">
                <a:tint val="60000"/>
                <a:lumMod val="104000"/>
              </a:schemeClr>
            </a:gs>
            <a:gs pos="100000">
              <a:schemeClr val="accent1">
                <a:tint val="84000"/>
              </a:schemeClr>
            </a:gs>
          </a:gsLst>
          <a:lin ang="5400000" scaled="0"/>
        </a:gradFill>
        <a:ln w="9525" cap="rnd" cmpd="sng" algn="ctr">
          <a:solidFill>
            <a:schemeClr val="accent1">
              <a:tint val="60000"/>
            </a:schemeClr>
          </a:solidFill>
          <a:prstDash val="solid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kern="1200" dirty="0">
              <a:latin typeface="Tahoma" pitchFamily="34" charset="0"/>
              <a:ea typeface="Tahoma" pitchFamily="34" charset="0"/>
              <a:cs typeface="Tahoma" pitchFamily="34" charset="0"/>
            </a:rPr>
            <a:t>Отсутствие разработанного профессионального стандарта по должности/профессии/специальности в реестре профессиональных стандартов не дает основание работодателю исключать ее из штатного расписания организации или заменять на должность, по которой профессиональный стандарт уже разработан.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0" kern="1200" dirty="0"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178319" y="393412"/>
        <a:ext cx="3279026" cy="3382095"/>
      </dsp:txXfrm>
    </dsp:sp>
    <dsp:sp modelId="{DB1D4AEC-5480-4B64-99FA-B2765E2335FF}">
      <dsp:nvSpPr>
        <dsp:cNvPr id="0" name=""/>
        <dsp:cNvSpPr/>
      </dsp:nvSpPr>
      <dsp:spPr>
        <a:xfrm>
          <a:off x="3998114" y="565872"/>
          <a:ext cx="3633802" cy="3037175"/>
        </a:xfrm>
        <a:prstGeom prst="roundRect">
          <a:avLst/>
        </a:prstGeom>
        <a:gradFill rotWithShape="1">
          <a:gsLst>
            <a:gs pos="0">
              <a:schemeClr val="dk1">
                <a:tint val="60000"/>
                <a:lumMod val="104000"/>
              </a:schemeClr>
            </a:gs>
            <a:gs pos="100000">
              <a:schemeClr val="dk1">
                <a:tint val="84000"/>
              </a:schemeClr>
            </a:gs>
          </a:gsLst>
          <a:lin ang="5400000" scaled="0"/>
        </a:gradFill>
        <a:ln w="9525" cap="rnd" cmpd="sng" algn="ctr">
          <a:solidFill>
            <a:schemeClr val="dk1">
              <a:tint val="60000"/>
            </a:schemeClr>
          </a:solidFill>
          <a:prstDash val="solid"/>
        </a:ln>
        <a:effectLst/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kern="1200">
              <a:latin typeface="Tahoma" pitchFamily="34" charset="0"/>
              <a:ea typeface="Tahoma" pitchFamily="34" charset="0"/>
              <a:cs typeface="Tahoma" pitchFamily="34" charset="0"/>
            </a:rPr>
            <a:t>Профессиональные стандарты других областей профессиональной деятельности могут быть использованы работодателем для решения кадровых вопросов </a:t>
          </a:r>
          <a:endParaRPr lang="ru-RU" sz="1800" b="0" kern="1200" dirty="0"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4146377" y="714135"/>
        <a:ext cx="3337276" cy="2740649"/>
      </dsp:txXfrm>
    </dsp:sp>
    <dsp:sp modelId="{27D11669-1509-4246-9995-AEA76F963EC9}">
      <dsp:nvSpPr>
        <dsp:cNvPr id="0" name=""/>
        <dsp:cNvSpPr/>
      </dsp:nvSpPr>
      <dsp:spPr>
        <a:xfrm>
          <a:off x="2088224" y="4032446"/>
          <a:ext cx="3633802" cy="1372356"/>
        </a:xfrm>
        <a:prstGeom prst="roundRect">
          <a:avLst/>
        </a:prstGeom>
        <a:gradFill rotWithShape="1">
          <a:gsLst>
            <a:gs pos="0">
              <a:schemeClr val="accent3">
                <a:tint val="60000"/>
                <a:lumMod val="104000"/>
              </a:schemeClr>
            </a:gs>
            <a:gs pos="100000">
              <a:schemeClr val="accent3">
                <a:tint val="84000"/>
              </a:schemeClr>
            </a:gs>
          </a:gsLst>
          <a:lin ang="5400000" scaled="0"/>
        </a:gradFill>
        <a:ln w="9525" cap="rnd" cmpd="sng" algn="ctr">
          <a:solidFill>
            <a:schemeClr val="accent3">
              <a:tint val="60000"/>
            </a:schemeClr>
          </a:solidFill>
          <a:prstDash val="solid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kern="1200" dirty="0">
              <a:latin typeface="Tahoma" pitchFamily="34" charset="0"/>
              <a:ea typeface="Tahoma" pitchFamily="34" charset="0"/>
              <a:cs typeface="Tahoma" pitchFamily="34" charset="0"/>
            </a:rPr>
            <a:t>При отсутствии профессиональных стандартов рекомендуется пользоваться квалификационными справочниками.</a:t>
          </a:r>
        </a:p>
      </dsp:txBody>
      <dsp:txXfrm>
        <a:off x="2155217" y="4099439"/>
        <a:ext cx="3499816" cy="12383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61E232A-5002-4678-8C17-B48B4BD64746}" type="datetimeFigureOut">
              <a:rPr lang="ru-RU"/>
              <a:pPr>
                <a:defRPr/>
              </a:pPr>
              <a:t>25.02.2020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2FD38C7-48A1-4FE5-BEB0-4DE1AF14BC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882747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6246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2012F26-C193-4E6F-9C17-83B5EBB2FC30}" type="slidenum">
              <a:rPr lang="ru-RU" smtClean="0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ru-RU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6451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1434B24-59FB-4240-A618-00177BEFC4AB}" type="slidenum">
              <a:rPr lang="ru-RU" smtClean="0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ru-RU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54275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4FE593B-FE16-40E0-AF89-5961BD21C052}" type="slidenum">
              <a:rPr lang="ru-RU" alt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7885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5BD7060-C21F-4C8A-858E-5943BFE07F6F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6861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53E04AB-D5DA-4114-9764-5318ED62B987}" type="slidenum">
              <a:rPr lang="ru-RU" smtClean="0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ru-RU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7475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224E2C2-03D1-47D2-AEBC-DF7011BB0B5D}" type="slidenum">
              <a:rPr lang="ru-RU" smtClean="0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ru-RU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6041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F1DB851-8C3F-4085-92A3-58C4D480924B}" type="slidenum">
              <a:rPr lang="ru-RU" smtClean="0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ru-RU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9895273-C894-4920-99A8-95349AFED229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pPr>
              <a:defRPr/>
            </a:pPr>
            <a:fld id="{13E00F16-67F9-4DA7-8F99-CC3BE0CFFA50}" type="datetimeFigureOut">
              <a:rPr lang="ru-RU" smtClean="0"/>
              <a:pPr>
                <a:defRPr/>
              </a:pPr>
              <a:t>25.02.2020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pPr>
              <a:defRPr/>
            </a:pPr>
            <a:fld id="{4F385282-820F-42F1-8EFF-073A83D7BE7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xmlns="" val="580164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D1BF923-E1B8-4897-A76D-BD6EDA7BEA2E}" type="datetimeFigureOut">
              <a:rPr lang="ru-RU" smtClean="0"/>
              <a:pPr>
                <a:defRPr/>
              </a:pPr>
              <a:t>25.02.2020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EDDBCC-B574-44FD-9295-E5FEE944D58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11519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D1BF923-E1B8-4897-A76D-BD6EDA7BEA2E}" type="datetimeFigureOut">
              <a:rPr lang="ru-RU" smtClean="0"/>
              <a:pPr>
                <a:defRPr/>
              </a:pPr>
              <a:t>25.02.2020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EDDBCC-B574-44FD-9295-E5FEE944D58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706098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D1BF923-E1B8-4897-A76D-BD6EDA7BEA2E}" type="datetimeFigureOut">
              <a:rPr lang="ru-RU" smtClean="0"/>
              <a:pPr>
                <a:defRPr/>
              </a:pPr>
              <a:t>25.02.2020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EDDBCC-B574-44FD-9295-E5FEE944D58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122351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D1BF923-E1B8-4897-A76D-BD6EDA7BEA2E}" type="datetimeFigureOut">
              <a:rPr lang="ru-RU" smtClean="0"/>
              <a:pPr>
                <a:defRPr/>
              </a:pPr>
              <a:t>25.02.2020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EDDBCC-B574-44FD-9295-E5FEE944D58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695007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D1BF923-E1B8-4897-A76D-BD6EDA7BEA2E}" type="datetimeFigureOut">
              <a:rPr lang="ru-RU" smtClean="0"/>
              <a:pPr>
                <a:defRPr/>
              </a:pPr>
              <a:t>25.02.2020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EDDBCC-B574-44FD-9295-E5FEE944D58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365544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D1BF923-E1B8-4897-A76D-BD6EDA7BEA2E}" type="datetimeFigureOut">
              <a:rPr lang="ru-RU" smtClean="0"/>
              <a:pPr>
                <a:defRPr/>
              </a:pPr>
              <a:t>25.02.2020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EDDBCC-B574-44FD-9295-E5FEE944D58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332636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1EDDA74-8AFD-4D18-B2E8-24E1DBE4DB10}" type="datetimeFigureOut">
              <a:rPr lang="ru-RU" smtClean="0"/>
              <a:pPr>
                <a:defRPr/>
              </a:pPr>
              <a:t>25.02.2020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937D13-C452-41FE-8DC6-C69843E9202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116916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11A1AEB-B648-445A-978F-E8EE86F81D1F}" type="datetimeFigureOut">
              <a:rPr lang="ru-RU" smtClean="0"/>
              <a:pPr>
                <a:defRPr/>
              </a:pPr>
              <a:t>25.02.2020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D4604E-8AAA-42C5-860B-3834EE9A8D3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05596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pPr>
              <a:defRPr/>
            </a:pPr>
            <a:fld id="{8FEDEC8C-621E-44E0-B69D-9C8AD08E0160}" type="datetimeFigureOut">
              <a:rPr lang="ru-RU" smtClean="0"/>
              <a:pPr>
                <a:defRPr/>
              </a:pPr>
              <a:t>25.02.2020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pPr>
              <a:defRPr/>
            </a:pPr>
            <a:fld id="{8ECE5A4C-3209-49A3-82C2-C024C3B648E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95330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5A4B0B8-27AE-4652-A88D-84539CF3C59C}" type="datetimeFigureOut">
              <a:rPr lang="ru-RU" smtClean="0"/>
              <a:pPr>
                <a:defRPr/>
              </a:pPr>
              <a:t>25.02.2020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pPr>
              <a:defRPr/>
            </a:pPr>
            <a:fld id="{C1F72A1B-5D22-4974-B0F0-1D51509C826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45747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B4CF5C-3FA4-4B0D-B24B-AC58AE9002FF}" type="datetimeFigureOut">
              <a:rPr lang="ru-RU" smtClean="0"/>
              <a:pPr>
                <a:defRPr/>
              </a:pPr>
              <a:t>25.02.2020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4C9484-360C-403D-9E12-C278A01C576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99896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D3577F4-2D1D-4B98-8F2A-B3C7C328DC61}" type="datetimeFigureOut">
              <a:rPr lang="ru-RU" smtClean="0"/>
              <a:pPr>
                <a:defRPr/>
              </a:pPr>
              <a:t>25.02.2020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E356DB-2017-4DB4-ACE0-3BC2BA70E3F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81243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D779F0-8732-4742-93F1-754B20B3AEC8}" type="datetimeFigureOut">
              <a:rPr lang="ru-RU" smtClean="0"/>
              <a:pPr>
                <a:defRPr/>
              </a:pPr>
              <a:t>25.02.2020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32658A-AB79-497F-9F78-9BA0D82EBC3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33032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DB4198-F4CC-4D3B-A7F9-CF440D32ED7A}" type="datetimeFigureOut">
              <a:rPr lang="ru-RU" smtClean="0"/>
              <a:pPr>
                <a:defRPr/>
              </a:pPr>
              <a:t>25.02.2020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5046F1-FE04-4E84-94C8-E15989B7150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92345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93CED7-A3D9-4E4E-BD6F-9905A970E6DB}" type="datetimeFigureOut">
              <a:rPr lang="ru-RU" smtClean="0"/>
              <a:pPr>
                <a:defRPr/>
              </a:pPr>
              <a:t>25.02.2020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CD8DC6-A774-41C8-9BFE-A66F96D7A6D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73659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26BF0E-5F3A-42D4-A52B-1B37C68E3797}" type="datetimeFigureOut">
              <a:rPr lang="ru-RU" smtClean="0"/>
              <a:pPr>
                <a:defRPr/>
              </a:pPr>
              <a:t>25.02.2020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3305CB-0F72-431D-9320-9704E415E00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6565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7D1BF923-E1B8-4897-A76D-BD6EDA7BEA2E}" type="datetimeFigureOut">
              <a:rPr lang="ru-RU" smtClean="0"/>
              <a:pPr>
                <a:defRPr/>
              </a:pPr>
              <a:t>25.02.2020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43EDDBCC-B574-44FD-9295-E5FEE944D58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70698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5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  <p:sldLayoutId id="2147483846" r:id="rId12"/>
    <p:sldLayoutId id="2147483847" r:id="rId13"/>
    <p:sldLayoutId id="2147483848" r:id="rId14"/>
    <p:sldLayoutId id="2147483849" r:id="rId15"/>
    <p:sldLayoutId id="2147483850" r:id="rId16"/>
    <p:sldLayoutId id="2147483851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profstandart.rosmintrud.ru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pst-c.ru/" TargetMode="External"/><Relationship Id="rId4" Type="http://schemas.openxmlformats.org/officeDocument/2006/relationships/hyperlink" Target="http://spravochnik.rosmintrud.ru/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47664" y="2996952"/>
            <a:ext cx="7272807" cy="1325811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sz="3600" b="1" dirty="0" smtClean="0">
                <a:solidFill>
                  <a:srgbClr val="05315C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ru-RU" sz="3600" b="1" dirty="0" smtClean="0">
                <a:solidFill>
                  <a:srgbClr val="05315C"/>
                </a:solidFill>
                <a:latin typeface="Tahoma" pitchFamily="34" charset="0"/>
                <a:cs typeface="Tahoma" pitchFamily="34" charset="0"/>
              </a:rPr>
            </a:br>
            <a:r>
              <a:rPr lang="ru-RU" sz="3600" b="1" dirty="0">
                <a:solidFill>
                  <a:srgbClr val="05315C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ru-RU" sz="3600" b="1" dirty="0">
                <a:solidFill>
                  <a:srgbClr val="05315C"/>
                </a:solidFill>
                <a:latin typeface="Tahoma" pitchFamily="34" charset="0"/>
                <a:cs typeface="Tahoma" pitchFamily="34" charset="0"/>
              </a:rPr>
            </a:br>
            <a:r>
              <a:rPr lang="ru-RU" sz="3600" b="1" dirty="0" smtClean="0">
                <a:solidFill>
                  <a:srgbClr val="05315C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ru-RU" sz="3600" b="1" dirty="0" smtClean="0">
                <a:solidFill>
                  <a:srgbClr val="05315C"/>
                </a:solidFill>
                <a:latin typeface="Tahoma" pitchFamily="34" charset="0"/>
                <a:cs typeface="Tahoma" pitchFamily="34" charset="0"/>
              </a:rPr>
            </a:br>
            <a:r>
              <a:rPr lang="ru-RU" sz="3600" b="1" dirty="0">
                <a:solidFill>
                  <a:srgbClr val="05315C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ru-RU" sz="3600" b="1" dirty="0">
                <a:solidFill>
                  <a:srgbClr val="05315C"/>
                </a:solidFill>
                <a:latin typeface="Tahoma" pitchFamily="34" charset="0"/>
                <a:cs typeface="Tahoma" pitchFamily="34" charset="0"/>
              </a:rPr>
            </a:br>
            <a:r>
              <a:rPr lang="ru-RU" sz="3600" b="1" dirty="0" smtClean="0">
                <a:solidFill>
                  <a:srgbClr val="05315C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ru-RU" sz="3600" b="1" dirty="0" smtClean="0">
                <a:solidFill>
                  <a:srgbClr val="05315C"/>
                </a:solidFill>
                <a:latin typeface="Tahoma" pitchFamily="34" charset="0"/>
                <a:cs typeface="Tahoma" pitchFamily="34" charset="0"/>
              </a:rPr>
            </a:br>
            <a:r>
              <a:rPr lang="ru-RU" sz="3600" b="1" dirty="0">
                <a:solidFill>
                  <a:srgbClr val="05315C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ru-RU" sz="3600" b="1" dirty="0">
                <a:solidFill>
                  <a:srgbClr val="05315C"/>
                </a:solidFill>
                <a:latin typeface="Tahoma" pitchFamily="34" charset="0"/>
                <a:cs typeface="Tahoma" pitchFamily="34" charset="0"/>
              </a:rPr>
            </a:br>
            <a:r>
              <a:rPr lang="ru-RU" sz="3600" b="1" dirty="0" smtClean="0">
                <a:solidFill>
                  <a:srgbClr val="05315C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ru-RU" sz="3600" b="1" dirty="0" smtClean="0">
                <a:solidFill>
                  <a:srgbClr val="05315C"/>
                </a:solidFill>
                <a:latin typeface="Tahoma" pitchFamily="34" charset="0"/>
                <a:cs typeface="Tahoma" pitchFamily="34" charset="0"/>
              </a:rPr>
            </a:br>
            <a:r>
              <a:rPr lang="ru-RU" sz="3200" b="1" dirty="0" smtClean="0">
                <a:solidFill>
                  <a:srgbClr val="05315C"/>
                </a:solidFill>
                <a:latin typeface="Tahoma" pitchFamily="34" charset="0"/>
                <a:cs typeface="Tahoma" pitchFamily="34" charset="0"/>
              </a:rPr>
              <a:t>Особенности применения профессиональных стандартов в части требований, обязательных для применения государственными учреждениями</a:t>
            </a:r>
            <a:endParaRPr lang="ru-RU" sz="3200" dirty="0"/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sz="20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Определение соответствия квалификации работников требованиям профессиональных стандартов</a:t>
            </a:r>
            <a:br>
              <a:rPr lang="ru-RU" sz="20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</a:br>
            <a:endParaRPr lang="ru-RU" sz="20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37922113"/>
              </p:ext>
            </p:extLst>
          </p:nvPr>
        </p:nvGraphicFramePr>
        <p:xfrm>
          <a:off x="1187623" y="718329"/>
          <a:ext cx="7704854" cy="51242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774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4883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1413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1413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304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Aharoni" pitchFamily="2" charset="-79"/>
                        </a:rPr>
                        <a:t>Наименование ПС</a:t>
                      </a:r>
                      <a:endParaRPr lang="ru-RU" sz="1800" b="1" dirty="0">
                        <a:cs typeface="Aharoni" pitchFamily="2" charset="-79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3046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Calibri"/>
                          <a:cs typeface="Aharoni" pitchFamily="2" charset="-79"/>
                        </a:rPr>
                        <a:t> Обобщенная трудовая функция  ПС </a:t>
                      </a:r>
                    </a:p>
                  </a:txBody>
                  <a:tcPr marL="3629" marR="3629" marT="3629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989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Aharoni" pitchFamily="2" charset="-79"/>
                        </a:rPr>
                        <a:t>Наименование должности ( профессии) в ПС</a:t>
                      </a:r>
                    </a:p>
                    <a:p>
                      <a:pPr algn="l" fontAlgn="ctr"/>
                      <a:endParaRPr lang="ru-RU" sz="1800" b="1" i="0" u="none" strike="noStrike" dirty="0">
                        <a:solidFill>
                          <a:srgbClr val="000000"/>
                        </a:solidFill>
                        <a:latin typeface="Calibri"/>
                        <a:cs typeface="Aharoni" pitchFamily="2" charset="-79"/>
                      </a:endParaRPr>
                    </a:p>
                  </a:txBody>
                  <a:tcPr marL="3629" marR="3629" marT="3629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049929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800" b="1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haroni" pitchFamily="2" charset="-79"/>
                        </a:rPr>
                        <a:t>Наименование должности ( профессии) в штатном </a:t>
                      </a:r>
                    </a:p>
                    <a:p>
                      <a:pPr marL="0" algn="l" defTabSz="914400" rtl="0" eaLnBrk="1" fontAlgn="ctr" latinLnBrk="0" hangingPunct="1"/>
                      <a:r>
                        <a:rPr lang="ru-RU" sz="1800" b="1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haroni" pitchFamily="2" charset="-79"/>
                        </a:rPr>
                        <a:t>расписании</a:t>
                      </a:r>
                    </a:p>
                    <a:p>
                      <a:endParaRPr lang="ru-RU" sz="1800" b="1" dirty="0">
                        <a:cs typeface="Aharoni" pitchFamily="2" charset="-79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304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Aharoni" pitchFamily="2" charset="-79"/>
                        </a:rPr>
                        <a:t>Требования к образованию и опыту работы в ПС</a:t>
                      </a:r>
                      <a:endParaRPr lang="ru-RU" sz="1800" b="1" dirty="0">
                        <a:cs typeface="Aharoni" pitchFamily="2" charset="-79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30460">
                <a:tc>
                  <a:txBody>
                    <a:bodyPr/>
                    <a:lstStyle/>
                    <a:p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Aharoni" pitchFamily="2" charset="-79"/>
                        </a:rPr>
                        <a:t>Ф.И.О. работника  полностью</a:t>
                      </a:r>
                      <a:endParaRPr lang="ru-RU" sz="1800" b="1" dirty="0">
                        <a:cs typeface="Aharoni" pitchFamily="2" charset="-79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7830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Aharoni" pitchFamily="2" charset="-79"/>
                        </a:rPr>
                        <a:t>Квалификация работника (образование, опыт работы)</a:t>
                      </a:r>
                      <a:r>
                        <a:rPr lang="ru-RU" sz="1800" b="1" i="0" u="none" strike="noStrike" dirty="0">
                          <a:solidFill>
                            <a:srgbClr val="FF0000"/>
                          </a:solidFill>
                          <a:latin typeface="+mn-lt"/>
                          <a:cs typeface="Aharoni" pitchFamily="2" charset="-79"/>
                        </a:rPr>
                        <a:t>*</a:t>
                      </a:r>
                      <a:endParaRPr lang="ru-RU" sz="1800" b="1" dirty="0">
                        <a:cs typeface="Aharoni" pitchFamily="2" charset="-79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783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Aharoni" pitchFamily="2" charset="-79"/>
                        </a:rPr>
                        <a:t> Выявленные несоответствия</a:t>
                      </a:r>
                    </a:p>
                    <a:p>
                      <a:endParaRPr lang="ru-RU" sz="1800" b="1" dirty="0">
                        <a:cs typeface="Aharoni" pitchFamily="2" charset="-79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304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haroni" pitchFamily="2" charset="-79"/>
                        </a:rPr>
                        <a:t> Рекомендации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691680" y="6191596"/>
            <a:ext cx="82809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FF0000"/>
                </a:solidFill>
                <a:latin typeface="Calibri"/>
              </a:rPr>
              <a:t>*заполняется  кадровой службой после формирования  перечня ПС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 rot="20131471">
            <a:off x="6749378" y="509240"/>
            <a:ext cx="25984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rgbClr val="FF0000"/>
                </a:solidFill>
              </a:rPr>
              <a:t>       </a:t>
            </a:r>
            <a:r>
              <a:rPr lang="ru-RU" sz="3600" dirty="0">
                <a:solidFill>
                  <a:srgbClr val="FF0000"/>
                </a:solidFill>
              </a:rPr>
              <a:t>пример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187623" y="614363"/>
            <a:ext cx="7705551" cy="587851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/>
          </a:p>
        </p:txBody>
      </p:sp>
      <p:sp>
        <p:nvSpPr>
          <p:cNvPr id="73730" name="Заголовок 1"/>
          <p:cNvSpPr>
            <a:spLocks noGrp="1"/>
          </p:cNvSpPr>
          <p:nvPr>
            <p:ph type="title"/>
          </p:nvPr>
        </p:nvSpPr>
        <p:spPr>
          <a:xfrm>
            <a:off x="685800" y="117475"/>
            <a:ext cx="7886700" cy="72231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2200" b="1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ru-RU" sz="2200" b="1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</a:br>
            <a:r>
              <a:rPr lang="ru-RU" sz="2200" b="1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АТТЕСТАЦИЯ РАБОТНИКОВ</a:t>
            </a:r>
            <a:br>
              <a:rPr lang="ru-RU" sz="2200" b="1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</a:br>
            <a:r>
              <a:rPr lang="ru-RU" sz="2200" b="1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ru-RU" sz="2200" b="1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</a:br>
            <a:endParaRPr lang="ru-RU" sz="2200" b="1">
              <a:solidFill>
                <a:srgbClr val="376092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73731" name="Объект 1"/>
          <p:cNvSpPr>
            <a:spLocks noGrp="1"/>
          </p:cNvSpPr>
          <p:nvPr>
            <p:ph idx="1"/>
          </p:nvPr>
        </p:nvSpPr>
        <p:spPr>
          <a:xfrm>
            <a:off x="1403647" y="1103313"/>
            <a:ext cx="7172027" cy="5133999"/>
          </a:xfrm>
        </p:spPr>
        <p:txBody>
          <a:bodyPr>
            <a:normAutofit fontScale="92500"/>
          </a:bodyPr>
          <a:lstStyle/>
          <a:p>
            <a:pPr algn="just" eaLnBrk="1" hangingPunct="1">
              <a:spcBef>
                <a:spcPct val="0"/>
              </a:spcBef>
              <a:buFont typeface="Arial" charset="0"/>
              <a:buNone/>
            </a:pPr>
            <a:r>
              <a:rPr lang="en-US" sz="1800" b="1" dirty="0">
                <a:latin typeface="Tahoma" pitchFamily="34" charset="0"/>
                <a:cs typeface="Tahoma" pitchFamily="34" charset="0"/>
              </a:rPr>
              <a:t>		</a:t>
            </a:r>
            <a:r>
              <a:rPr lang="ru-RU" sz="1800" b="1" dirty="0">
                <a:latin typeface="Tahoma" pitchFamily="34" charset="0"/>
                <a:cs typeface="Tahoma" pitchFamily="34" charset="0"/>
              </a:rPr>
              <a:t>Работодатель может проводить аттестацию работников. </a:t>
            </a:r>
            <a:r>
              <a:rPr lang="ru-RU" sz="1800" dirty="0">
                <a:latin typeface="Tahoma" pitchFamily="34" charset="0"/>
                <a:cs typeface="Tahoma" pitchFamily="34" charset="0"/>
              </a:rPr>
              <a:t>При применении квалификационных справочников и профессиональных стандартов лица, не имеющие специальной подготовки или стажа работы, установленных в данных документах, но обладающие достаточным практическим опытом и выполняющие качественно и в полном объеме возложенные на них должностные обязанности, по рекомендации аттестационной комиссии назначаются на соответствующие должности так же, как и лица, имеющие специальную подготовку и стаж работы.</a:t>
            </a: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ru-RU" sz="1800" dirty="0">
              <a:latin typeface="Tahoma" pitchFamily="34" charset="0"/>
              <a:cs typeface="Tahoma" pitchFamily="34" charset="0"/>
            </a:endParaRP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en-US" sz="1800" b="1" dirty="0">
                <a:latin typeface="Tahoma" pitchFamily="34" charset="0"/>
                <a:cs typeface="Tahoma" pitchFamily="34" charset="0"/>
              </a:rPr>
              <a:t>		</a:t>
            </a:r>
            <a:r>
              <a:rPr lang="ru-RU" sz="1800" b="1" dirty="0">
                <a:latin typeface="Tahoma" pitchFamily="34" charset="0"/>
                <a:cs typeface="Tahoma" pitchFamily="34" charset="0"/>
              </a:rPr>
              <a:t>Порядок проведения аттестации устанавливается трудовым законодательством и </a:t>
            </a:r>
            <a:r>
              <a:rPr lang="ru-RU" sz="1800" dirty="0">
                <a:latin typeface="Tahoma" pitchFamily="34" charset="0"/>
                <a:cs typeface="Tahoma" pitchFamily="34" charset="0"/>
              </a:rPr>
              <a:t>иными нормативными правовыми актами, содержащими нормы трудового права, локальными нормативными актами, применяемыми с учетом мнения представительного органа работников;</a:t>
            </a:r>
            <a:br>
              <a:rPr lang="ru-RU" sz="1800" dirty="0">
                <a:latin typeface="Tahoma" pitchFamily="34" charset="0"/>
                <a:cs typeface="Tahoma" pitchFamily="34" charset="0"/>
              </a:rPr>
            </a:br>
            <a:r>
              <a:rPr lang="ru-RU" sz="1800" dirty="0">
                <a:latin typeface="Tahoma" pitchFamily="34" charset="0"/>
                <a:cs typeface="Tahoma" pitchFamily="34" charset="0"/>
              </a:rPr>
              <a:t>При подготовке документов для аттестации работников работодатель может использовать описание трудовых профессионального стандарта</a:t>
            </a:r>
          </a:p>
        </p:txBody>
      </p:sp>
      <p:sp>
        <p:nvSpPr>
          <p:cNvPr id="15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804025" y="6492875"/>
            <a:ext cx="2133600" cy="365125"/>
          </a:xfrm>
        </p:spPr>
        <p:txBody>
          <a:bodyPr/>
          <a:lstStyle/>
          <a:p>
            <a:pPr>
              <a:defRPr/>
            </a:pPr>
            <a:fld id="{7D23DA89-5B76-466F-A78B-ADAA2DFEBB80}" type="slidenum">
              <a:rPr lang="ru-RU" sz="1800" b="1">
                <a:latin typeface="Tahoma" pitchFamily="34" charset="0"/>
                <a:ea typeface="Tahoma" pitchFamily="34" charset="0"/>
                <a:cs typeface="Tahoma" pitchFamily="34" charset="0"/>
              </a:rPr>
              <a:pPr>
                <a:defRPr/>
              </a:pPr>
              <a:t>11</a:t>
            </a:fld>
            <a:endParaRPr lang="ru-RU" sz="1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74650" y="117475"/>
            <a:ext cx="8201025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altLang="ru-RU" sz="2800" b="1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Заголовок 1"/>
          <p:cNvSpPr>
            <a:spLocks noGrp="1"/>
          </p:cNvSpPr>
          <p:nvPr>
            <p:ph type="title"/>
          </p:nvPr>
        </p:nvSpPr>
        <p:spPr>
          <a:xfrm>
            <a:off x="741363" y="2784475"/>
            <a:ext cx="7886700" cy="1325563"/>
          </a:xfrm>
        </p:spPr>
        <p:txBody>
          <a:bodyPr/>
          <a:lstStyle/>
          <a:p>
            <a:pPr eaLnBrk="1" hangingPunct="1"/>
            <a:r>
              <a:rPr lang="ru-RU" sz="1800">
                <a:solidFill>
                  <a:schemeClr val="tx2"/>
                </a:solidFill>
                <a:latin typeface="Arial Narrow" pitchFamily="34" charset="0"/>
              </a:rPr>
              <a:t/>
            </a:r>
            <a:br>
              <a:rPr lang="ru-RU" sz="1800">
                <a:solidFill>
                  <a:schemeClr val="tx2"/>
                </a:solidFill>
                <a:latin typeface="Arial Narrow" pitchFamily="34" charset="0"/>
              </a:rPr>
            </a:br>
            <a:r>
              <a:rPr lang="ru-RU" sz="1800">
                <a:solidFill>
                  <a:schemeClr val="tx2"/>
                </a:solidFill>
                <a:latin typeface="Arial Narrow" pitchFamily="34" charset="0"/>
              </a:rPr>
              <a:t/>
            </a:r>
            <a:br>
              <a:rPr lang="ru-RU" sz="1800">
                <a:solidFill>
                  <a:schemeClr val="tx2"/>
                </a:solidFill>
                <a:latin typeface="Arial Narrow" pitchFamily="34" charset="0"/>
              </a:rPr>
            </a:br>
            <a:endParaRPr lang="ru-RU" sz="1600">
              <a:solidFill>
                <a:schemeClr val="tx2"/>
              </a:solidFill>
              <a:latin typeface="Arial Narrow" pitchFamily="34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96850" y="2679700"/>
            <a:ext cx="8767763" cy="1109340"/>
          </a:xfrm>
        </p:spPr>
        <p:txBody>
          <a:bodyPr rtlCol="0">
            <a:normAutofit/>
          </a:bodyPr>
          <a:lstStyle/>
          <a:p>
            <a:pPr marL="514350" indent="-51435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endParaRPr lang="ru-RU" sz="1800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280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804025" y="6492875"/>
            <a:ext cx="2133600" cy="365125"/>
          </a:xfrm>
        </p:spPr>
        <p:txBody>
          <a:bodyPr/>
          <a:lstStyle/>
          <a:p>
            <a:pPr>
              <a:defRPr/>
            </a:pPr>
            <a:fld id="{9AA03D35-0D65-4BC4-88D1-A0248D97EEA8}" type="slidenum">
              <a:rPr lang="ru-RU" sz="1800" b="1">
                <a:latin typeface="Tahoma" pitchFamily="34" charset="0"/>
                <a:ea typeface="Tahoma" pitchFamily="34" charset="0"/>
                <a:cs typeface="Tahoma" pitchFamily="34" charset="0"/>
              </a:rPr>
              <a:pPr>
                <a:defRPr/>
              </a:pPr>
              <a:t>12</a:t>
            </a:fld>
            <a:endParaRPr lang="ru-RU" sz="1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115616" y="188913"/>
            <a:ext cx="7848997" cy="3024063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marL="514350" indent="-51435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ТК РФ предоставляет работодателю право самостоятельно определять штатное расписание, наименование подразделений, наименования должностей (профессий рабочих) и трудовых функций работников в соответствии с Уставом организации, устанавливать категории (разряды) с учетом сложности и объема выполняемой работы (трудовых функций).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115615" y="3645024"/>
            <a:ext cx="8028385" cy="2106241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marL="514350" indent="-51435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 вопросам, возникающим на практике в связи с внедрением профессиональных стандартов, следует отметить, что ответственность и полномочия по принятию кадровых решений являются полномочиями работодателей. </a:t>
            </a:r>
          </a:p>
        </p:txBody>
      </p:sp>
    </p:spTree>
  </p:cSld>
  <p:clrMapOvr>
    <a:masterClrMapping/>
  </p:clrMapOvr>
  <p:transition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Заголовок 1"/>
          <p:cNvSpPr/>
          <p:nvPr/>
        </p:nvSpPr>
        <p:spPr bwMode="auto">
          <a:xfrm>
            <a:off x="0" y="0"/>
            <a:ext cx="9144000" cy="8366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altLang="ru-RU" sz="2000" b="1" kern="0" dirty="0">
              <a:solidFill>
                <a:schemeClr val="tx2"/>
              </a:solidFill>
              <a:latin typeface="Helios"/>
              <a:cs typeface="+mn-cs"/>
            </a:endParaRPr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1143000" y="44450"/>
            <a:ext cx="184150" cy="3683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>
            <a:spAutoFit/>
          </a:bodyPr>
          <a:lstStyle/>
          <a:p>
            <a:pPr eaLnBrk="0" hangingPunct="0">
              <a:defRPr/>
            </a:pPr>
            <a:endParaRPr lang="ru-RU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51" name="Заголовок 1"/>
          <p:cNvSpPr>
            <a:spLocks noChangeArrowheads="1"/>
          </p:cNvSpPr>
          <p:nvPr/>
        </p:nvSpPr>
        <p:spPr bwMode="auto">
          <a:xfrm>
            <a:off x="-90488" y="0"/>
            <a:ext cx="9324976" cy="83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 Информационные ресурсы</a:t>
            </a: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15410838"/>
              </p:ext>
            </p:extLst>
          </p:nvPr>
        </p:nvGraphicFramePr>
        <p:xfrm>
          <a:off x="1043608" y="1124743"/>
          <a:ext cx="7921005" cy="4608513"/>
        </p:xfrm>
        <a:graphic>
          <a:graphicData uri="http://schemas.openxmlformats.org/drawingml/2006/table">
            <a:tbl>
              <a:tblPr/>
              <a:tblGrid>
                <a:gridCol w="792100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09986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Профессиональные стандарты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  <a:hlinkClick r:id="rId3"/>
                        </a:rPr>
                        <a:t>http://profstandart.rosmintrud.ru/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17375E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51435" marR="5143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9986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Реестр профессиональных стандартов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  <a:hlinkClick r:id="rId3"/>
                        </a:rPr>
                        <a:t>http://profstandart.rosmintrud.ru/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17375E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51435" marR="5143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09986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Государственный информационный ресурс «Справочник профессий»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  <a:hlinkClick r:id="rId4"/>
                        </a:rPr>
                        <a:t>http://spravochnik.rosmintrud.ru/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 </a:t>
                      </a:r>
                    </a:p>
                  </a:txBody>
                  <a:tcPr marL="51435" marR="5143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308909">
                <a:tc>
                  <a:txBody>
                    <a:bodyPr/>
                    <a:lstStyle/>
                    <a:p>
                      <a:pPr marL="361950" lvl="0" algn="ctr">
                        <a:lnSpc>
                          <a:spcPct val="90000"/>
                        </a:lnSpc>
                        <a:defRPr/>
                      </a:pP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ahoma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Портал разработки профессиональных стандартов и квалификаций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  <a:hlinkClick r:id="rId5"/>
                        </a:rPr>
                        <a:t>http://pst-c.ru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ahoma" pitchFamily="34" charset="0"/>
                          <a:cs typeface="Times New Roman" panose="02020603050405020304" pitchFamily="18" charset="0"/>
                          <a:hlinkClick r:id="rId5"/>
                        </a:rPr>
                        <a:t>/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ahoma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804025" y="6492875"/>
            <a:ext cx="2133600" cy="365125"/>
          </a:xfrm>
        </p:spPr>
        <p:txBody>
          <a:bodyPr/>
          <a:lstStyle/>
          <a:p>
            <a:pPr>
              <a:defRPr/>
            </a:pPr>
            <a:fld id="{A863C1C5-570F-4C51-B6D6-74317DBA9C09}" type="slidenum">
              <a:rPr lang="ru-RU" sz="1800" b="1">
                <a:latin typeface="Tahoma" pitchFamily="34" charset="0"/>
                <a:ea typeface="Tahoma" pitchFamily="34" charset="0"/>
                <a:cs typeface="Tahoma" pitchFamily="34" charset="0"/>
              </a:rPr>
              <a:pPr>
                <a:defRPr/>
              </a:pPr>
              <a:t>13</a:t>
            </a:fld>
            <a:endParaRPr lang="ru-RU" sz="1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2348880"/>
            <a:ext cx="8256767" cy="2232249"/>
          </a:xfrm>
        </p:spPr>
        <p:txBody>
          <a:bodyPr>
            <a:normAutofit/>
          </a:bodyPr>
          <a:lstStyle/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marL="0" indent="0" algn="ctr">
              <a:buNone/>
            </a:pPr>
            <a:r>
              <a:rPr lang="ru-RU" sz="4800" dirty="0" smtClean="0"/>
              <a:t>БЛАГАДАРЮ ЗА ВНИМАНИЕ!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xmlns="" val="2508434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620688"/>
            <a:ext cx="7643192" cy="5379128"/>
          </a:xfrm>
        </p:spPr>
        <p:txBody>
          <a:bodyPr>
            <a:normAutofit/>
          </a:bodyPr>
          <a:lstStyle/>
          <a:p>
            <a:pPr marL="457200" lvl="1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Применение профессиональных стандартов связано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рядом мероприятий по реализации государственной социальной политики</a:t>
            </a:r>
            <a:r>
              <a:rPr 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утвержденной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Указом Президента Российской Федерации от 07.05.2012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597, и Программой </a:t>
            </a:r>
            <a:r>
              <a:rPr 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поэтапного совершенствования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оплаты труда в государственных (муниципальных) учреждениях на 2012-2018 годы, утвержденной  Распоряжением Правительства Российской Федерации от 26.11.2012 № 2190-р (Далее – Программа) 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632703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1043608" y="3500438"/>
            <a:ext cx="7776542" cy="2657475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971600" y="1052513"/>
            <a:ext cx="7848550" cy="2376487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1443" name="Заголовок 1"/>
          <p:cNvSpPr>
            <a:spLocks noGrp="1"/>
          </p:cNvSpPr>
          <p:nvPr>
            <p:ph type="title"/>
          </p:nvPr>
        </p:nvSpPr>
        <p:spPr>
          <a:xfrm>
            <a:off x="971600" y="263525"/>
            <a:ext cx="7921575" cy="57308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2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ru-RU" sz="2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</a:br>
            <a:r>
              <a:rPr lang="ru-RU" sz="2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ru-RU" sz="2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</a:br>
            <a:r>
              <a:rPr lang="ru-RU" sz="2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ru-RU" sz="2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</a:br>
            <a:r>
              <a:rPr lang="ru-RU" sz="2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ru-RU" sz="2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</a:br>
            <a:r>
              <a:rPr lang="ru-RU" sz="2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ru-RU" sz="2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</a:br>
            <a:r>
              <a:rPr lang="ru-RU" sz="2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СООТНОШЕНИЕ ПРОФЕССИОНАЛЬНЫХ СТАНДАРТОВ И КВАЛИФИКАЦИОННЫХ СПРАВОЧНИКОВ</a:t>
            </a:r>
            <a:br>
              <a:rPr lang="ru-RU" sz="2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</a:br>
            <a:r>
              <a:rPr lang="ru-RU" sz="2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ru-RU" sz="2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</a:br>
            <a:r>
              <a:rPr lang="ru-RU" sz="2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ru-RU" sz="2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</a:br>
            <a:r>
              <a:rPr lang="ru-RU" sz="2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ru-RU" sz="2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</a:br>
            <a:r>
              <a:rPr lang="ru-RU" sz="2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ru-RU" sz="2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</a:br>
            <a:r>
              <a:rPr lang="ru-RU" sz="2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ru-RU" sz="2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</a:br>
            <a:endParaRPr lang="ru-RU" sz="2200" b="1" dirty="0">
              <a:solidFill>
                <a:srgbClr val="376092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43608" y="1052513"/>
            <a:ext cx="7717805" cy="5059362"/>
          </a:xfrm>
        </p:spPr>
        <p:txBody>
          <a:bodyPr rtlCol="0">
            <a:normAutofit fontScale="7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altLang="ru-RU" b="1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перспективе планируется замена ЕТКС и ЕКС профессиональными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стандартами, а также отдельными отраслевыми требованиями к квалификации работников, утверждаемыми законодательными и иными нормативными правовыми актами, которые имеются уже и в настоящее время (например, в сфере транспорта и др.). Но такая замена, по мнению Минтруда России, будет происходит в течение достаточно длительного периода. 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ru-RU" altLang="ru-RU" sz="2600" b="1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В случае, если квалификационный справочник и профессиональный стандарт по аналогичным профессиям (должностям) содержат различные требования к квалификации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, работодатель самостоятельно определяет, какой нормативный правовой акт он использует, за исключением случаев, предусмотренных федеральными законами и иными нормативными правовыми актами Российской Федерации.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В этой связи изменения в наименованиях должностей (профессий рабочих, специальностей) не требуется.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ru-RU" altLang="ru-RU" sz="2400" b="1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804025" y="6492875"/>
            <a:ext cx="2133600" cy="365125"/>
          </a:xfrm>
        </p:spPr>
        <p:txBody>
          <a:bodyPr/>
          <a:lstStyle/>
          <a:p>
            <a:pPr>
              <a:defRPr/>
            </a:pPr>
            <a:fld id="{90C83361-5B9B-4239-8978-CB5A298EE3A0}" type="slidenum">
              <a:rPr lang="ru-RU" sz="1800" b="1">
                <a:latin typeface="Tahoma" pitchFamily="34" charset="0"/>
                <a:ea typeface="Tahoma" pitchFamily="34" charset="0"/>
                <a:cs typeface="Tahoma" pitchFamily="34" charset="0"/>
              </a:rPr>
              <a:pPr>
                <a:defRPr/>
              </a:pPr>
              <a:t>3</a:t>
            </a:fld>
            <a:endParaRPr lang="ru-RU" sz="1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Заголовок 3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994030" cy="3635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2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ОБЯЗАТЕЛЬНОСТЬ ПРИМЕНЕНИЯ ПРОФЕССИОНАЛЬНЫХ СТАНДАРТОВ</a:t>
            </a:r>
          </a:p>
        </p:txBody>
      </p:sp>
      <p:sp>
        <p:nvSpPr>
          <p:cNvPr id="5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804025" y="6492875"/>
            <a:ext cx="2133600" cy="365125"/>
          </a:xfrm>
        </p:spPr>
        <p:txBody>
          <a:bodyPr/>
          <a:lstStyle/>
          <a:p>
            <a:pPr>
              <a:defRPr/>
            </a:pPr>
            <a:fld id="{6DD9B359-5567-4B51-B49B-86EB790C2022}" type="slidenum">
              <a:rPr lang="ru-RU" sz="1800" b="1">
                <a:latin typeface="Tahoma" pitchFamily="34" charset="0"/>
                <a:ea typeface="Tahoma" pitchFamily="34" charset="0"/>
                <a:cs typeface="Tahoma" pitchFamily="34" charset="0"/>
              </a:rPr>
              <a:pPr>
                <a:defRPr/>
              </a:pPr>
              <a:t>4</a:t>
            </a:fld>
            <a:endParaRPr lang="ru-RU" sz="1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xmlns="" val="1496920189"/>
              </p:ext>
            </p:extLst>
          </p:nvPr>
        </p:nvGraphicFramePr>
        <p:xfrm>
          <a:off x="1043608" y="908721"/>
          <a:ext cx="7587707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Заголовок 1"/>
          <p:cNvSpPr>
            <a:spLocks noGrp="1"/>
          </p:cNvSpPr>
          <p:nvPr>
            <p:ph type="title"/>
          </p:nvPr>
        </p:nvSpPr>
        <p:spPr>
          <a:xfrm>
            <a:off x="123825" y="123825"/>
            <a:ext cx="8883650" cy="7651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2200" b="1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ru-RU" sz="2200" b="1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</a:br>
            <a:r>
              <a:rPr lang="ru-RU" sz="2200" b="1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ОТСУТСТВИЕ ПРОФЕССИОНАЛЬНОГО СТАНДАРТА</a:t>
            </a:r>
            <a:br>
              <a:rPr lang="ru-RU" sz="2200" b="1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</a:br>
            <a:r>
              <a:rPr lang="ru-RU" sz="2200" b="1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ru-RU" sz="2200" b="1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</a:br>
            <a:endParaRPr lang="ru-RU" sz="2200" b="1">
              <a:solidFill>
                <a:srgbClr val="376092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804025" y="6492875"/>
            <a:ext cx="2133600" cy="365125"/>
          </a:xfrm>
        </p:spPr>
        <p:txBody>
          <a:bodyPr/>
          <a:lstStyle/>
          <a:p>
            <a:pPr>
              <a:defRPr/>
            </a:pPr>
            <a:fld id="{E6C9213E-A5A3-486C-9AE5-44FF2A118CBD}" type="slidenum">
              <a:rPr lang="ru-RU" sz="1800" b="1">
                <a:latin typeface="Tahoma" pitchFamily="34" charset="0"/>
                <a:ea typeface="Tahoma" pitchFamily="34" charset="0"/>
                <a:cs typeface="Tahoma" pitchFamily="34" charset="0"/>
              </a:rPr>
              <a:pPr>
                <a:defRPr/>
              </a:pPr>
              <a:t>5</a:t>
            </a:fld>
            <a:endParaRPr lang="ru-RU" sz="1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xmlns="" val="1069960907"/>
              </p:ext>
            </p:extLst>
          </p:nvPr>
        </p:nvGraphicFramePr>
        <p:xfrm>
          <a:off x="1187624" y="764704"/>
          <a:ext cx="7632848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115615" y="910123"/>
            <a:ext cx="7801155" cy="43064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ПОСТАНОВЛЕНИЕ ПРАВИТЕЛЬСТВА РОССИЙСКОЙ ФЕДЕРАЦИИ </a:t>
            </a:r>
            <a:r>
              <a:rPr lang="ru-RU" sz="1400" b="1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ru-RU" sz="1400" b="1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</a:br>
            <a:r>
              <a:rPr lang="ru-RU" sz="1400" b="1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ОТ </a:t>
            </a:r>
            <a:r>
              <a:rPr lang="ru-RU" sz="1400" b="1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27 ИЮНЯ 2016Г. № 584</a:t>
            </a:r>
          </a:p>
        </p:txBody>
      </p:sp>
      <p:sp>
        <p:nvSpPr>
          <p:cNvPr id="53252" name="Заголовок 1"/>
          <p:cNvSpPr>
            <a:spLocks noGrp="1"/>
          </p:cNvSpPr>
          <p:nvPr>
            <p:ph type="title"/>
          </p:nvPr>
        </p:nvSpPr>
        <p:spPr>
          <a:xfrm>
            <a:off x="1115615" y="0"/>
            <a:ext cx="7518797" cy="910124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1800" b="1" dirty="0" smtClean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ОРГАНИЗАЦИЯ РАБОТЫ ПО ВНЕДРЕНИЮ </a:t>
            </a:r>
            <a:r>
              <a:rPr lang="ru-RU" sz="18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ПРОФЕССИОНАЛЬНЫХ СТАНДАРТОВ  </a:t>
            </a:r>
            <a:r>
              <a:rPr lang="ru-RU" sz="1800" b="1" dirty="0" smtClean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В ГОСУДАРСТВЕННЫХ УЧРЕЖДЕНИЯХ</a:t>
            </a:r>
            <a:endParaRPr lang="ru-RU" sz="1800" b="1" dirty="0">
              <a:solidFill>
                <a:srgbClr val="376092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804025" y="6492875"/>
            <a:ext cx="2133600" cy="365125"/>
          </a:xfrm>
        </p:spPr>
        <p:txBody>
          <a:bodyPr/>
          <a:lstStyle/>
          <a:p>
            <a:pPr>
              <a:defRPr/>
            </a:pPr>
            <a:fld id="{52FB8743-30EA-4CC6-93C3-61CC2C830A86}" type="slidenum">
              <a:rPr lang="ru-RU" sz="1800" b="1">
                <a:latin typeface="Tahoma" pitchFamily="34" charset="0"/>
                <a:ea typeface="Tahoma" pitchFamily="34" charset="0"/>
                <a:cs typeface="Tahoma" pitchFamily="34" charset="0"/>
              </a:rPr>
              <a:pPr>
                <a:defRPr/>
              </a:pPr>
              <a:t>6</a:t>
            </a:fld>
            <a:endParaRPr lang="ru-RU" sz="1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3253" name="Прямоугольник 8"/>
          <p:cNvSpPr>
            <a:spLocks noChangeArrowheads="1"/>
          </p:cNvSpPr>
          <p:nvPr/>
        </p:nvSpPr>
        <p:spPr bwMode="auto">
          <a:xfrm>
            <a:off x="971600" y="2781298"/>
            <a:ext cx="7921575" cy="3754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Arial" charset="0"/>
              <a:buChar char="•"/>
            </a:pPr>
            <a:r>
              <a:rPr lang="ru-RU" sz="1700" dirty="0">
                <a:latin typeface="Tahoma" pitchFamily="34" charset="0"/>
              </a:rPr>
              <a:t> список профессиональных стандартов, подлежащих применению;</a:t>
            </a:r>
          </a:p>
          <a:p>
            <a:pPr>
              <a:buFont typeface="Arial" charset="0"/>
              <a:buChar char="•"/>
            </a:pPr>
            <a:r>
              <a:rPr lang="ru-RU" sz="1700" dirty="0">
                <a:latin typeface="Tahoma" pitchFamily="34" charset="0"/>
              </a:rPr>
              <a:t> сведения о потребности в дополнительной подготовке на основе анализа квалификационных требований, содержащихся в  профессиональных стандартах</a:t>
            </a:r>
          </a:p>
          <a:p>
            <a:pPr>
              <a:buFont typeface="Arial" charset="0"/>
              <a:buChar char="•"/>
            </a:pPr>
            <a:r>
              <a:rPr lang="ru-RU" sz="1700" dirty="0">
                <a:latin typeface="Tahoma" pitchFamily="34" charset="0"/>
              </a:rPr>
              <a:t> этапы применения профессиональных стандартов;</a:t>
            </a:r>
          </a:p>
          <a:p>
            <a:pPr>
              <a:buFont typeface="Arial" charset="0"/>
              <a:buChar char="•"/>
            </a:pPr>
            <a:r>
              <a:rPr lang="ru-RU" sz="1700" dirty="0">
                <a:latin typeface="Tahoma" pitchFamily="34" charset="0"/>
              </a:rPr>
              <a:t>перечень локальных нормативных актов и других документов организаций, требующих учета положений стандартов,  подлежащих применению </a:t>
            </a:r>
          </a:p>
          <a:p>
            <a:r>
              <a:rPr lang="ru-RU" sz="1700" b="1" dirty="0">
                <a:latin typeface="Tahoma" pitchFamily="34" charset="0"/>
              </a:rPr>
              <a:t>Следует помнить, что   учитывать  мнение представительного органа работников планов необходимо в порядке, установленном статьей 372 ТК РФ.  </a:t>
            </a:r>
          </a:p>
          <a:p>
            <a:r>
              <a:rPr lang="ru-RU" sz="1700" dirty="0" smtClean="0">
                <a:latin typeface="Tahoma" pitchFamily="34" charset="0"/>
              </a:rPr>
              <a:t>В </a:t>
            </a:r>
            <a:r>
              <a:rPr lang="ru-RU" sz="1700" dirty="0">
                <a:latin typeface="Tahoma" pitchFamily="34" charset="0"/>
              </a:rPr>
              <a:t>постановлении установлен срок реализации мероприятий планов организациями с государственным участием   не позднее 1 января 2020 года. </a:t>
            </a:r>
          </a:p>
          <a:p>
            <a:endParaRPr lang="ru-RU" sz="1700" dirty="0">
              <a:latin typeface="Tahoma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89318309"/>
              </p:ext>
            </p:extLst>
          </p:nvPr>
        </p:nvGraphicFramePr>
        <p:xfrm>
          <a:off x="899591" y="1592580"/>
          <a:ext cx="8038034" cy="1188720"/>
        </p:xfrm>
        <a:graphic>
          <a:graphicData uri="http://schemas.openxmlformats.org/drawingml/2006/table">
            <a:tbl>
              <a:tblPr/>
              <a:tblGrid>
                <a:gridCol w="803803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1163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</a:rPr>
                        <a:t>Организации с государственным участием необходимо разработать и утвердить с учетом мнения профсоюза работников планы по организации применения профессиональных стандартов, предусматривающие: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360040"/>
          </a:xfrm>
        </p:spPr>
        <p:txBody>
          <a:bodyPr>
            <a:normAutofit fontScale="90000"/>
          </a:bodyPr>
          <a:lstStyle/>
          <a:p>
            <a:r>
              <a:rPr lang="ru-RU" sz="24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План-график мероприятий по внедрению ПС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04892304"/>
              </p:ext>
            </p:extLst>
          </p:nvPr>
        </p:nvGraphicFramePr>
        <p:xfrm>
          <a:off x="1259632" y="737320"/>
          <a:ext cx="7776865" cy="59281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3478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0172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4249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39786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632377">
                <a:tc>
                  <a:txBody>
                    <a:bodyPr/>
                    <a:lstStyle/>
                    <a:p>
                      <a:r>
                        <a:rPr lang="ru-RU" sz="1200" dirty="0"/>
                        <a:t> Мероприятия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 Дата проведения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 </a:t>
                      </a:r>
                      <a:r>
                        <a:rPr lang="ru-RU" sz="1200" dirty="0" err="1"/>
                        <a:t>Ответ-ственные</a:t>
                      </a:r>
                      <a:r>
                        <a:rPr lang="ru-RU" sz="12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 Результат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32377">
                <a:tc>
                  <a:txBody>
                    <a:bodyPr/>
                    <a:lstStyle/>
                    <a:p>
                      <a:r>
                        <a:rPr lang="ru-RU" sz="1200" dirty="0"/>
                        <a:t>1. Проведение</a:t>
                      </a:r>
                      <a:r>
                        <a:rPr lang="ru-RU" sz="1200" baseline="0" dirty="0"/>
                        <a:t> совещания с руководителями структурных подразделений (информационного)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aseline="0" dirty="0"/>
                        <a:t>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49691">
                <a:tc>
                  <a:txBody>
                    <a:bodyPr/>
                    <a:lstStyle/>
                    <a:p>
                      <a:r>
                        <a:rPr lang="ru-RU" sz="1200" dirty="0"/>
                        <a:t>2. Создание  рабочей группы (РГ)  по внедрению ПС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dirty="0"/>
                        <a:t>приказ</a:t>
                      </a:r>
                      <a:r>
                        <a:rPr lang="ru-RU" sz="1200" baseline="0" dirty="0"/>
                        <a:t> организации о создании РГ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49691">
                <a:tc>
                  <a:txBody>
                    <a:bodyPr/>
                    <a:lstStyle/>
                    <a:p>
                      <a:r>
                        <a:rPr lang="ru-RU" sz="1200" dirty="0"/>
                        <a:t>3. Разработка и утверждение положение о РГ по внедрению ПС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dirty="0"/>
                        <a:t>приказ организации/протокол</a:t>
                      </a:r>
                      <a:r>
                        <a:rPr lang="ru-RU" sz="1200" baseline="0" dirty="0"/>
                        <a:t> РГ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49691">
                <a:tc>
                  <a:txBody>
                    <a:bodyPr/>
                    <a:lstStyle/>
                    <a:p>
                      <a:r>
                        <a:rPr lang="ru-RU" sz="1200" dirty="0"/>
                        <a:t>4. Формирование списка</a:t>
                      </a:r>
                      <a:r>
                        <a:rPr lang="ru-RU" sz="1200" baseline="0" dirty="0"/>
                        <a:t> применяемых  ПС в организации  (общего)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dirty="0"/>
                        <a:t>план –график</a:t>
                      </a:r>
                      <a:r>
                        <a:rPr lang="ru-RU" sz="1200" baseline="0" dirty="0"/>
                        <a:t> (</a:t>
                      </a:r>
                      <a:r>
                        <a:rPr lang="ru-RU" sz="1200" dirty="0"/>
                        <a:t>протокол РГ)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49691">
                <a:tc>
                  <a:txBody>
                    <a:bodyPr/>
                    <a:lstStyle/>
                    <a:p>
                      <a:r>
                        <a:rPr lang="ru-RU" sz="1200" dirty="0"/>
                        <a:t>5. Формирование списка ПС </a:t>
                      </a:r>
                    </a:p>
                    <a:p>
                      <a:r>
                        <a:rPr lang="ru-RU" sz="1200" baseline="0" dirty="0"/>
                        <a:t>для структурного подразделения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/>
                        <a:t>план –график для.. </a:t>
                      </a:r>
                      <a:r>
                        <a:rPr lang="ru-RU" sz="1200" baseline="0" dirty="0"/>
                        <a:t> (</a:t>
                      </a:r>
                      <a:r>
                        <a:rPr lang="ru-RU" sz="1200" dirty="0"/>
                        <a:t>протокол РГ)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323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6. Определение соответствия квалификации работников требованиям профессиональных стандартов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2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свод информации (таблица) (протокол РГ)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323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</a:rPr>
                        <a:t>7. Формирование  списка работников  о   дополнительной подготовке</a:t>
                      </a:r>
                      <a:r>
                        <a:rPr lang="ru-RU" sz="1200" baseline="0" dirty="0">
                          <a:solidFill>
                            <a:schemeClr val="tx1"/>
                          </a:solidFill>
                        </a:rPr>
                        <a:t> (в соответствии с п.6)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/>
                        <a:t>план-график</a:t>
                      </a:r>
                      <a:r>
                        <a:rPr lang="ru-RU" sz="1200" baseline="0" dirty="0"/>
                        <a:t> подготовки</a:t>
                      </a:r>
                      <a:endParaRPr lang="ru-RU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4969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</a:rPr>
                        <a:t>8. Формирование списка  работников</a:t>
                      </a:r>
                      <a:r>
                        <a:rPr lang="ru-RU" sz="1200" baseline="0" dirty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</a:rPr>
                        <a:t>о  проведении аттестации ( в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</a:rPr>
                        <a:t>соответсвии</a:t>
                      </a:r>
                      <a:r>
                        <a:rPr lang="ru-RU" sz="1200" baseline="0" dirty="0">
                          <a:solidFill>
                            <a:schemeClr val="tx1"/>
                          </a:solidFill>
                        </a:rPr>
                        <a:t> с п.6)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200" dirty="0"/>
                        <a:t>план-график аттестации</a:t>
                      </a:r>
                      <a:endParaRPr lang="ru-RU" sz="12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4969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9. Внесение изменений в локальные акты организации (при необходимости</a:t>
                      </a:r>
                      <a:r>
                        <a:rPr lang="ru-RU" sz="12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)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2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локальный акт организации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6323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10. Уточнение перечня</a:t>
                      </a:r>
                      <a:r>
                        <a:rPr lang="ru-RU" sz="12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ПС для применения в организации </a:t>
                      </a:r>
                      <a:r>
                        <a:rPr lang="ru-RU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</a:t>
                      </a:r>
                      <a:r>
                        <a:rPr lang="ru-RU" sz="12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учетом </a:t>
                      </a:r>
                      <a:r>
                        <a:rPr lang="ru-RU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актуализации и</a:t>
                      </a:r>
                      <a:r>
                        <a:rPr lang="ru-RU" sz="12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утверждения новых ПС</a:t>
                      </a:r>
                      <a:endParaRPr lang="ru-RU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2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внесение изменений в соответствующие документы (п.п.  4 – 9)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 rot="20131471">
            <a:off x="6749378" y="509240"/>
            <a:ext cx="25984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rgbClr val="FF0000"/>
                </a:solidFill>
              </a:rPr>
              <a:t>       </a:t>
            </a:r>
            <a:r>
              <a:rPr lang="ru-RU" sz="3600" dirty="0">
                <a:solidFill>
                  <a:srgbClr val="FF0000"/>
                </a:solidFill>
              </a:rPr>
              <a:t>пример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Заголовок 1"/>
          <p:cNvSpPr>
            <a:spLocks noGrp="1"/>
          </p:cNvSpPr>
          <p:nvPr>
            <p:ph type="title"/>
          </p:nvPr>
        </p:nvSpPr>
        <p:spPr>
          <a:xfrm>
            <a:off x="1043607" y="115888"/>
            <a:ext cx="7767017" cy="499294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2000" b="1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ЭТАПЫ ПРИМЕНЕНИЯ ПРОФЕССИОНАЛЬНЫХ СТАНДАРТОВ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195735" y="533539"/>
            <a:ext cx="4686077" cy="585699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Формирование рабочей группы по применению профессиональных стандартов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899592" y="2204863"/>
            <a:ext cx="7920880" cy="457969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Формирование списка профессиональных стандартов</a:t>
            </a:r>
          </a:p>
          <a:p>
            <a:pPr algn="ctr">
              <a:defRPr/>
            </a:pPr>
            <a:endParaRPr lang="ru-RU" sz="1400" dirty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899592" y="2924944"/>
            <a:ext cx="7989069" cy="61664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sz="1400" dirty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  <a:p>
            <a:pPr algn="ctr">
              <a:defRPr/>
            </a:pPr>
            <a:endParaRPr lang="ru-RU" sz="1400" dirty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  <a:p>
            <a:pPr algn="ctr">
              <a:defRPr/>
            </a:pPr>
            <a:r>
              <a:rPr lang="ru-RU" sz="1400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Анализ соответствия квалификации работников требованиям профессиональным стандартам</a:t>
            </a:r>
          </a:p>
          <a:p>
            <a:pPr algn="ctr">
              <a:defRPr/>
            </a:pPr>
            <a:endParaRPr lang="ru-RU" sz="1400" dirty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  <a:p>
            <a:pPr algn="ctr">
              <a:defRPr/>
            </a:pPr>
            <a:endParaRPr lang="ru-RU" sz="1400" dirty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67431" y="3821498"/>
            <a:ext cx="2156479" cy="172819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Наименования должностей / профессий</a:t>
            </a:r>
          </a:p>
          <a:p>
            <a:pPr algn="ctr">
              <a:defRPr/>
            </a:pPr>
            <a:r>
              <a:rPr lang="ru-RU" sz="1400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(</a:t>
            </a:r>
            <a:r>
              <a:rPr lang="ru-RU" sz="1100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строгое соответствие, если предоставление компенсаций и льгот либо наличие ограничений ст. 57 ТК РФ)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698122" y="3803702"/>
            <a:ext cx="1801812" cy="9779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Требования к образованию </a:t>
            </a:r>
            <a:r>
              <a:rPr lang="ru-RU" sz="1400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(ст.195.3.ТК РФ)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674146" y="3789040"/>
            <a:ext cx="1770062" cy="96202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Требования к опыту работы                      </a:t>
            </a:r>
            <a:r>
              <a:rPr lang="ru-RU" sz="1400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(ст.195.3 ТК РФ)</a:t>
            </a:r>
          </a:p>
          <a:p>
            <a:pPr algn="ctr">
              <a:defRPr/>
            </a:pPr>
            <a:endParaRPr lang="ru-RU" sz="1400" dirty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843808" y="5085184"/>
            <a:ext cx="5688012" cy="77946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При выявлении несоответствия</a:t>
            </a:r>
          </a:p>
          <a:p>
            <a:pPr algn="ctr">
              <a:defRPr/>
            </a:pPr>
            <a:r>
              <a:rPr lang="ru-RU" sz="1400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план - график мероприятий по внедрению профессиональных стандартов   утверждение  приказом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747519" y="3789040"/>
            <a:ext cx="1712913" cy="94615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Особые условия допуска к работе</a:t>
            </a:r>
          </a:p>
        </p:txBody>
      </p:sp>
      <p:sp>
        <p:nvSpPr>
          <p:cNvPr id="15" name="Стрелка вниз 14"/>
          <p:cNvSpPr/>
          <p:nvPr/>
        </p:nvSpPr>
        <p:spPr>
          <a:xfrm>
            <a:off x="3885568" y="1149450"/>
            <a:ext cx="706583" cy="166255"/>
          </a:xfrm>
          <a:prstGeom prst="downArrow">
            <a:avLst/>
          </a:prstGeom>
        </p:spPr>
        <p:style>
          <a:lnRef idx="2">
            <a:schemeClr val="accent5">
              <a:shade val="50000"/>
            </a:schemeClr>
          </a:lnRef>
          <a:fillRef idx="1003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>
            <a:off x="3995936" y="1844824"/>
            <a:ext cx="706438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>
            <a:off x="4067944" y="2636912"/>
            <a:ext cx="648072" cy="288033"/>
          </a:xfrm>
          <a:prstGeom prst="downArrow">
            <a:avLst/>
          </a:prstGeom>
        </p:spPr>
        <p:style>
          <a:lnRef idx="2">
            <a:schemeClr val="accent5">
              <a:shade val="50000"/>
            </a:schemeClr>
          </a:lnRef>
          <a:fillRef idx="1003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2" name="Стрелка вниз 21"/>
          <p:cNvSpPr/>
          <p:nvPr/>
        </p:nvSpPr>
        <p:spPr>
          <a:xfrm>
            <a:off x="7406385" y="3573016"/>
            <a:ext cx="477983" cy="217055"/>
          </a:xfrm>
          <a:prstGeom prst="downArrow">
            <a:avLst/>
          </a:prstGeom>
        </p:spPr>
        <p:style>
          <a:lnRef idx="2">
            <a:schemeClr val="accent5">
              <a:shade val="50000"/>
            </a:schemeClr>
          </a:lnRef>
          <a:fillRef idx="1003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899592" y="1301087"/>
            <a:ext cx="7704856" cy="48177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sz="1400" dirty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  <a:p>
            <a:pPr algn="ctr">
              <a:defRPr/>
            </a:pPr>
            <a:r>
              <a:rPr lang="ru-RU" sz="1400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Анализ реестра профессиональных стандартов и  ГИР «Справочник профессий», портал разработки профессиональных стандартов и квалификаций </a:t>
            </a:r>
            <a:r>
              <a:rPr lang="en-US" sz="1400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http://pst-c.ru/</a:t>
            </a:r>
            <a:endParaRPr lang="ru-RU" sz="1400" dirty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  <a:p>
            <a:pPr algn="ctr">
              <a:defRPr/>
            </a:pPr>
            <a:endParaRPr lang="ru-RU" sz="1400" dirty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25" name="Стрелка вправо 24"/>
          <p:cNvSpPr/>
          <p:nvPr/>
        </p:nvSpPr>
        <p:spPr>
          <a:xfrm>
            <a:off x="2468835" y="5157192"/>
            <a:ext cx="374973" cy="5283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9" name="Стрелка вниз 28"/>
          <p:cNvSpPr/>
          <p:nvPr/>
        </p:nvSpPr>
        <p:spPr>
          <a:xfrm>
            <a:off x="5390161" y="3573016"/>
            <a:ext cx="477983" cy="217055"/>
          </a:xfrm>
          <a:prstGeom prst="downArrow">
            <a:avLst/>
          </a:prstGeom>
        </p:spPr>
        <p:style>
          <a:lnRef idx="2">
            <a:schemeClr val="accent5">
              <a:shade val="50000"/>
            </a:schemeClr>
          </a:lnRef>
          <a:fillRef idx="1003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0" name="Стрелка вниз 29"/>
          <p:cNvSpPr/>
          <p:nvPr/>
        </p:nvSpPr>
        <p:spPr>
          <a:xfrm>
            <a:off x="3445945" y="3573016"/>
            <a:ext cx="477983" cy="217055"/>
          </a:xfrm>
          <a:prstGeom prst="downArrow">
            <a:avLst/>
          </a:prstGeom>
        </p:spPr>
        <p:style>
          <a:lnRef idx="2">
            <a:schemeClr val="accent5">
              <a:shade val="50000"/>
            </a:schemeClr>
          </a:lnRef>
          <a:fillRef idx="1003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1" name="Стрелка вниз 30"/>
          <p:cNvSpPr/>
          <p:nvPr/>
        </p:nvSpPr>
        <p:spPr>
          <a:xfrm>
            <a:off x="1115616" y="3573016"/>
            <a:ext cx="477983" cy="217055"/>
          </a:xfrm>
          <a:prstGeom prst="downArrow">
            <a:avLst/>
          </a:prstGeom>
        </p:spPr>
        <p:style>
          <a:lnRef idx="2">
            <a:schemeClr val="accent5">
              <a:shade val="50000"/>
            </a:schemeClr>
          </a:lnRef>
          <a:fillRef idx="1003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2" name="Стрелка вниз 31"/>
          <p:cNvSpPr/>
          <p:nvPr/>
        </p:nvSpPr>
        <p:spPr>
          <a:xfrm>
            <a:off x="7478393" y="4797152"/>
            <a:ext cx="477983" cy="217055"/>
          </a:xfrm>
          <a:prstGeom prst="downArrow">
            <a:avLst/>
          </a:prstGeom>
        </p:spPr>
        <p:style>
          <a:lnRef idx="2">
            <a:schemeClr val="accent5">
              <a:shade val="50000"/>
            </a:schemeClr>
          </a:lnRef>
          <a:fillRef idx="1003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3" name="Стрелка вниз 32"/>
          <p:cNvSpPr/>
          <p:nvPr/>
        </p:nvSpPr>
        <p:spPr>
          <a:xfrm>
            <a:off x="5436096" y="4797152"/>
            <a:ext cx="477983" cy="217055"/>
          </a:xfrm>
          <a:prstGeom prst="downArrow">
            <a:avLst/>
          </a:prstGeom>
        </p:spPr>
        <p:style>
          <a:lnRef idx="2">
            <a:schemeClr val="accent5">
              <a:shade val="50000"/>
            </a:schemeClr>
          </a:lnRef>
          <a:fillRef idx="1003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4" name="Стрелка вниз 33"/>
          <p:cNvSpPr/>
          <p:nvPr/>
        </p:nvSpPr>
        <p:spPr>
          <a:xfrm>
            <a:off x="3445945" y="4797152"/>
            <a:ext cx="477983" cy="217055"/>
          </a:xfrm>
          <a:prstGeom prst="downArrow">
            <a:avLst/>
          </a:prstGeom>
        </p:spPr>
        <p:style>
          <a:lnRef idx="2">
            <a:schemeClr val="accent5">
              <a:shade val="50000"/>
            </a:schemeClr>
          </a:lnRef>
          <a:fillRef idx="1003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7869" name="Номер слайда 6"/>
          <p:cNvSpPr txBox="1">
            <a:spLocks/>
          </p:cNvSpPr>
          <p:nvPr/>
        </p:nvSpPr>
        <p:spPr bwMode="auto">
          <a:xfrm>
            <a:off x="6804025" y="6492875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1C5A59E2-3586-4805-84D6-A64F0F2009CB}" type="slidenum">
              <a:rPr lang="ru-RU" b="1">
                <a:solidFill>
                  <a:srgbClr val="898989"/>
                </a:solidFill>
                <a:latin typeface="Tahoma" pitchFamily="34" charset="0"/>
                <a:cs typeface="Tahoma" pitchFamily="34" charset="0"/>
              </a:rPr>
              <a:pPr algn="r"/>
              <a:t>8</a:t>
            </a:fld>
            <a:endParaRPr lang="ru-RU" b="1">
              <a:solidFill>
                <a:srgbClr val="898989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Заголовок 1"/>
          <p:cNvSpPr>
            <a:spLocks noGrp="1"/>
          </p:cNvSpPr>
          <p:nvPr>
            <p:ph type="title"/>
          </p:nvPr>
        </p:nvSpPr>
        <p:spPr>
          <a:xfrm>
            <a:off x="1187624" y="153987"/>
            <a:ext cx="7680151" cy="76358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2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ru-RU" sz="2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</a:br>
            <a:r>
              <a:rPr lang="ru-RU" sz="2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ПРОФЕССИОНАЛЬНЫЙ СТАНДАРТ И ДОЛЖНОСТНАЯ ИНСТРУКЦИЯ</a:t>
            </a:r>
            <a:r>
              <a:rPr lang="ru-RU" sz="2200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ru-RU" sz="2200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</a:br>
            <a:r>
              <a:rPr lang="ru-RU" sz="2200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ru-RU" sz="2200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</a:br>
            <a:endParaRPr lang="ru-RU" sz="2200" dirty="0">
              <a:solidFill>
                <a:srgbClr val="376092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67586" name="Объект 1"/>
          <p:cNvSpPr>
            <a:spLocks noGrp="1"/>
          </p:cNvSpPr>
          <p:nvPr>
            <p:ph idx="1"/>
          </p:nvPr>
        </p:nvSpPr>
        <p:spPr>
          <a:xfrm>
            <a:off x="899592" y="641350"/>
            <a:ext cx="8084071" cy="1851546"/>
          </a:xfrm>
        </p:spPr>
        <p:txBody>
          <a:bodyPr>
            <a:normAutofit fontScale="25000" lnSpcReduction="20000"/>
          </a:bodyPr>
          <a:lstStyle/>
          <a:p>
            <a:pPr eaLnBrk="1" hangingPunct="1">
              <a:buFont typeface="Arial" charset="0"/>
              <a:buNone/>
            </a:pPr>
            <a:r>
              <a:rPr lang="en-US" sz="1800" dirty="0">
                <a:latin typeface="Tahoma" pitchFamily="34" charset="0"/>
                <a:cs typeface="Tahoma" pitchFamily="34" charset="0"/>
              </a:rPr>
              <a:t>		</a:t>
            </a:r>
            <a:r>
              <a:rPr lang="ru-RU" sz="7200" dirty="0">
                <a:latin typeface="Tahoma" pitchFamily="34" charset="0"/>
                <a:cs typeface="Tahoma" pitchFamily="34" charset="0"/>
              </a:rPr>
              <a:t>В соответствии со статьей 195.1 Трудового Кодекса Российской Федерации профессиональный стандарт - характеристика квалификации, необходимой работнику для осуществления определенного вида профессиональной деятельности.</a:t>
            </a:r>
          </a:p>
          <a:p>
            <a:pPr eaLnBrk="1" hangingPunct="1">
              <a:buFont typeface="Arial" charset="0"/>
              <a:buNone/>
            </a:pPr>
            <a:r>
              <a:rPr lang="en-US" sz="7200" dirty="0">
                <a:solidFill>
                  <a:srgbClr val="953735"/>
                </a:solidFill>
                <a:latin typeface="Tahoma" pitchFamily="34" charset="0"/>
                <a:cs typeface="Tahoma" pitchFamily="34" charset="0"/>
              </a:rPr>
              <a:t>		</a:t>
            </a:r>
            <a:endParaRPr lang="ru-RU" sz="7200" dirty="0">
              <a:latin typeface="Tahoma" pitchFamily="34" charset="0"/>
              <a:cs typeface="Tahoma" pitchFamily="34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sz="1800" dirty="0">
                <a:latin typeface="Tahoma" pitchFamily="34" charset="0"/>
                <a:cs typeface="Tahoma" pitchFamily="34" charset="0"/>
              </a:rPr>
              <a:t>		</a:t>
            </a:r>
          </a:p>
          <a:p>
            <a:pPr eaLnBrk="1" hangingPunct="1">
              <a:buFont typeface="Arial" charset="0"/>
              <a:buNone/>
            </a:pPr>
            <a:endParaRPr lang="ru-RU" sz="700" dirty="0">
              <a:latin typeface="Tahoma" pitchFamily="34" charset="0"/>
              <a:cs typeface="Tahoma" pitchFamily="34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sz="1800" dirty="0">
                <a:solidFill>
                  <a:srgbClr val="953735"/>
                </a:solidFill>
                <a:latin typeface="Tahoma" pitchFamily="34" charset="0"/>
                <a:cs typeface="Tahoma" pitchFamily="34" charset="0"/>
              </a:rPr>
              <a:t>		</a:t>
            </a:r>
            <a:endParaRPr lang="ru-RU" sz="1800" dirty="0">
              <a:solidFill>
                <a:srgbClr val="953735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804025" y="6492875"/>
            <a:ext cx="2133600" cy="365125"/>
          </a:xfrm>
        </p:spPr>
        <p:txBody>
          <a:bodyPr/>
          <a:lstStyle/>
          <a:p>
            <a:pPr>
              <a:defRPr/>
            </a:pPr>
            <a:fld id="{BCA52940-2C40-42AA-A326-615E3488F2E4}" type="slidenum">
              <a:rPr lang="ru-RU" sz="1800" b="1">
                <a:latin typeface="Tahoma" pitchFamily="34" charset="0"/>
                <a:ea typeface="Tahoma" pitchFamily="34" charset="0"/>
                <a:cs typeface="Tahoma" pitchFamily="34" charset="0"/>
              </a:rPr>
              <a:pPr>
                <a:defRPr/>
              </a:pPr>
              <a:t>9</a:t>
            </a:fld>
            <a:endParaRPr lang="ru-RU" sz="1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74650" y="117475"/>
            <a:ext cx="8201025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altLang="ru-RU" sz="2800" b="1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99591" y="1947863"/>
            <a:ext cx="7988821" cy="1800225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b="1" dirty="0">
                <a:solidFill>
                  <a:srgbClr val="953735"/>
                </a:solidFill>
                <a:latin typeface="Tahoma" pitchFamily="34" charset="0"/>
                <a:cs typeface="Tahoma" pitchFamily="34" charset="0"/>
              </a:rPr>
              <a:t>	</a:t>
            </a:r>
            <a:r>
              <a:rPr lang="ru-RU" b="1" dirty="0">
                <a:solidFill>
                  <a:srgbClr val="953735"/>
                </a:solidFill>
                <a:latin typeface="Tahoma" pitchFamily="34" charset="0"/>
                <a:cs typeface="Tahoma" pitchFamily="34" charset="0"/>
              </a:rPr>
              <a:t>При использовании профессионального стандарта необходимо учитывать, что он описывает профессиональную деятельность, но не стандартизирует должностные обязанности, а лишь приводит возможные наименования должностей работников, выполняющих ту или иную обобщенную трудовую функции.</a:t>
            </a:r>
          </a:p>
        </p:txBody>
      </p:sp>
      <p:sp>
        <p:nvSpPr>
          <p:cNvPr id="67589" name="TextBox 3"/>
          <p:cNvSpPr txBox="1">
            <a:spLocks noChangeArrowheads="1"/>
          </p:cNvSpPr>
          <p:nvPr/>
        </p:nvSpPr>
        <p:spPr bwMode="auto">
          <a:xfrm>
            <a:off x="776587" y="4077932"/>
            <a:ext cx="8387601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>
                <a:latin typeface="Tahoma" pitchFamily="34" charset="0"/>
                <a:cs typeface="Tahoma" pitchFamily="34" charset="0"/>
              </a:rPr>
              <a:t>	</a:t>
            </a:r>
            <a:r>
              <a:rPr lang="ru-RU" dirty="0">
                <a:latin typeface="Tahoma" pitchFamily="34" charset="0"/>
                <a:cs typeface="Tahoma" pitchFamily="34" charset="0"/>
              </a:rPr>
              <a:t>В профессиональном стандарте указаны требования к образованию и опыту работы, необходимые для выполнения обобщенной трудовой функции и трудовых функций, а не требования к конкретным должностям.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31640" y="5229225"/>
            <a:ext cx="7561535" cy="91404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b="1" dirty="0">
                <a:solidFill>
                  <a:srgbClr val="953735"/>
                </a:solidFill>
                <a:latin typeface="Tahoma" pitchFamily="34" charset="0"/>
                <a:cs typeface="Tahoma" pitchFamily="34" charset="0"/>
              </a:rPr>
              <a:t>	</a:t>
            </a:r>
            <a:r>
              <a:rPr lang="ru-RU" b="1" dirty="0">
                <a:solidFill>
                  <a:srgbClr val="953735"/>
                </a:solidFill>
                <a:latin typeface="Tahoma" pitchFamily="34" charset="0"/>
                <a:cs typeface="Tahoma" pitchFamily="34" charset="0"/>
              </a:rPr>
              <a:t>Требования к конкретной должности определяются из того,</a:t>
            </a:r>
            <a:r>
              <a:rPr lang="en-US" b="1" dirty="0">
                <a:solidFill>
                  <a:srgbClr val="953735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b="1" dirty="0">
                <a:solidFill>
                  <a:srgbClr val="953735"/>
                </a:solidFill>
                <a:latin typeface="Tahoma" pitchFamily="34" charset="0"/>
                <a:cs typeface="Tahoma" pitchFamily="34" charset="0"/>
              </a:rPr>
              <a:t>выполнение каких функций предполагается по данной должности.</a:t>
            </a:r>
          </a:p>
        </p:txBody>
      </p:sp>
    </p:spTree>
  </p:cSld>
  <p:clrMapOvr>
    <a:masterClrMapping/>
  </p:clrMapOvr>
  <p:transition>
    <p:fade thruBlk="1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Параллакс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Параллакс</Template>
  <TotalTime>3344</TotalTime>
  <Words>689</Words>
  <Application>Microsoft Office PowerPoint</Application>
  <PresentationFormat>Экран (4:3)</PresentationFormat>
  <Paragraphs>135</Paragraphs>
  <Slides>14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Параллакс</vt:lpstr>
      <vt:lpstr>       Особенности применения профессиональных стандартов в части требований, обязательных для применения государственными учреждениями</vt:lpstr>
      <vt:lpstr>Слайд 2</vt:lpstr>
      <vt:lpstr>     СООТНОШЕНИЕ ПРОФЕССИОНАЛЬНЫХ СТАНДАРТОВ И КВАЛИФИКАЦИОННЫХ СПРАВОЧНИКОВ      </vt:lpstr>
      <vt:lpstr>ОБЯЗАТЕЛЬНОСТЬ ПРИМЕНЕНИЯ ПРОФЕССИОНАЛЬНЫХ СТАНДАРТОВ</vt:lpstr>
      <vt:lpstr> ОТСУТСТВИЕ ПРОФЕССИОНАЛЬНОГО СТАНДАРТА  </vt:lpstr>
      <vt:lpstr>ОРГАНИЗАЦИЯ РАБОТЫ ПО ВНЕДРЕНИЮ ПРОФЕССИОНАЛЬНЫХ СТАНДАРТОВ  В ГОСУДАРСТВЕННЫХ УЧРЕЖДЕНИЯХ</vt:lpstr>
      <vt:lpstr>План-график мероприятий по внедрению ПС</vt:lpstr>
      <vt:lpstr>ЭТАПЫ ПРИМЕНЕНИЯ ПРОФЕССИОНАЛЬНЫХ СТАНДАРТОВ</vt:lpstr>
      <vt:lpstr> ПРОФЕССИОНАЛЬНЫЙ СТАНДАРТ И ДОЛЖНОСТНАЯ ИНСТРУКЦИЯ  </vt:lpstr>
      <vt:lpstr>Определение соответствия квалификации работников требованиям профессиональных стандартов </vt:lpstr>
      <vt:lpstr> АТТЕСТАЦИЯ РАБОТНИКОВ  </vt:lpstr>
      <vt:lpstr>  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Marietta</dc:creator>
  <cp:lastModifiedBy>Матвиенко С.С.</cp:lastModifiedBy>
  <cp:revision>290</cp:revision>
  <dcterms:created xsi:type="dcterms:W3CDTF">2017-11-30T16:28:46Z</dcterms:created>
  <dcterms:modified xsi:type="dcterms:W3CDTF">2020-02-25T13:17:16Z</dcterms:modified>
</cp:coreProperties>
</file>